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75" r:id="rId3"/>
    <p:sldId id="276" r:id="rId4"/>
    <p:sldId id="280" r:id="rId5"/>
    <p:sldId id="279" r:id="rId6"/>
    <p:sldId id="274" r:id="rId7"/>
    <p:sldId id="256" r:id="rId8"/>
    <p:sldId id="284" r:id="rId9"/>
    <p:sldId id="286" r:id="rId10"/>
    <p:sldId id="536" r:id="rId11"/>
    <p:sldId id="537" r:id="rId12"/>
    <p:sldId id="282" r:id="rId13"/>
    <p:sldId id="285" r:id="rId14"/>
    <p:sldId id="283" r:id="rId15"/>
    <p:sldId id="267" r:id="rId16"/>
    <p:sldId id="290" r:id="rId17"/>
    <p:sldId id="291" r:id="rId18"/>
    <p:sldId id="292" r:id="rId19"/>
    <p:sldId id="531" r:id="rId20"/>
    <p:sldId id="533" r:id="rId21"/>
    <p:sldId id="535" r:id="rId22"/>
    <p:sldId id="532" r:id="rId23"/>
    <p:sldId id="269" r:id="rId24"/>
    <p:sldId id="534" r:id="rId25"/>
    <p:sldId id="271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18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60E88-8F00-40C3-B7BD-EBEA75727D3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ED8A99D-A524-4161-8C34-A2C1C0C3C8BC}">
      <dgm:prSet phldrT="[Texto]" custT="1"/>
      <dgm:spPr/>
      <dgm:t>
        <a:bodyPr/>
        <a:lstStyle/>
        <a:p>
          <a:r>
            <a:rPr lang="es-CO" sz="800" b="0" dirty="0"/>
            <a:t>Promover iniciativas juveniles</a:t>
          </a:r>
          <a:endParaRPr lang="es-ES" sz="800" b="0" dirty="0"/>
        </a:p>
      </dgm:t>
    </dgm:pt>
    <dgm:pt modelId="{AB3E6135-D067-46D1-A704-51983EE12AE1}" type="parTrans" cxnId="{D29E422B-E564-4D52-963B-E6A58EEF5D9E}">
      <dgm:prSet/>
      <dgm:spPr/>
      <dgm:t>
        <a:bodyPr/>
        <a:lstStyle/>
        <a:p>
          <a:endParaRPr lang="es-ES" sz="1400"/>
        </a:p>
      </dgm:t>
    </dgm:pt>
    <dgm:pt modelId="{B9643472-B460-474C-8CEE-5988C03173D0}" type="sibTrans" cxnId="{D29E422B-E564-4D52-963B-E6A58EEF5D9E}">
      <dgm:prSet/>
      <dgm:spPr/>
      <dgm:t>
        <a:bodyPr/>
        <a:lstStyle/>
        <a:p>
          <a:endParaRPr lang="es-ES" sz="1400"/>
        </a:p>
      </dgm:t>
    </dgm:pt>
    <dgm:pt modelId="{50A77F2A-9CCE-4713-9A98-F38A219263A5}">
      <dgm:prSet phldrT="[Texto]" custT="1"/>
      <dgm:spPr/>
      <dgm:t>
        <a:bodyPr/>
        <a:lstStyle/>
        <a:p>
          <a:r>
            <a:rPr lang="es-CO" sz="800" b="0" dirty="0"/>
            <a:t>Asegurar la participación de los jóvenes en las decisiones y medidas de carácter local</a:t>
          </a:r>
          <a:endParaRPr lang="es-ES" sz="800" b="0" dirty="0"/>
        </a:p>
      </dgm:t>
    </dgm:pt>
    <dgm:pt modelId="{BE1F16E2-2D12-457A-BFC2-6C16BA71FFB8}" type="parTrans" cxnId="{4427C1D3-AB74-4F36-863E-0E9FE24C7A25}">
      <dgm:prSet/>
      <dgm:spPr/>
      <dgm:t>
        <a:bodyPr/>
        <a:lstStyle/>
        <a:p>
          <a:endParaRPr lang="es-ES" sz="1400"/>
        </a:p>
      </dgm:t>
    </dgm:pt>
    <dgm:pt modelId="{E62D3DD2-4B06-418F-9B76-A2DB27E498CB}" type="sibTrans" cxnId="{4427C1D3-AB74-4F36-863E-0E9FE24C7A25}">
      <dgm:prSet/>
      <dgm:spPr/>
      <dgm:t>
        <a:bodyPr/>
        <a:lstStyle/>
        <a:p>
          <a:endParaRPr lang="es-ES" sz="1400"/>
        </a:p>
      </dgm:t>
    </dgm:pt>
    <dgm:pt modelId="{1EE28CD5-41E5-4052-A3C0-AC357DF94698}">
      <dgm:prSet custT="1"/>
      <dgm:spPr/>
      <dgm:t>
        <a:bodyPr/>
        <a:lstStyle/>
        <a:p>
          <a:r>
            <a:rPr lang="es-CO" sz="800" b="0" dirty="0"/>
            <a:t>Fomentar la organización juvenil </a:t>
          </a:r>
        </a:p>
      </dgm:t>
    </dgm:pt>
    <dgm:pt modelId="{B5D61248-E43D-4E69-9151-1F7CD24050DA}" type="parTrans" cxnId="{1A07F241-1B52-421A-A14B-4AC676B6FE08}">
      <dgm:prSet/>
      <dgm:spPr/>
      <dgm:t>
        <a:bodyPr/>
        <a:lstStyle/>
        <a:p>
          <a:endParaRPr lang="es-ES" sz="1400"/>
        </a:p>
      </dgm:t>
    </dgm:pt>
    <dgm:pt modelId="{EBB45186-9C70-4B1F-9554-89C0F4511FC7}" type="sibTrans" cxnId="{1A07F241-1B52-421A-A14B-4AC676B6FE08}">
      <dgm:prSet/>
      <dgm:spPr/>
      <dgm:t>
        <a:bodyPr/>
        <a:lstStyle/>
        <a:p>
          <a:endParaRPr lang="es-ES" sz="1400"/>
        </a:p>
      </dgm:t>
    </dgm:pt>
    <dgm:pt modelId="{91E8707D-99B3-4CC4-B655-201671A77D1E}">
      <dgm:prSet custT="1"/>
      <dgm:spPr/>
      <dgm:t>
        <a:bodyPr/>
        <a:lstStyle/>
        <a:p>
          <a:r>
            <a:rPr lang="es-CO" sz="800" b="0" dirty="0"/>
            <a:t>Ser los interlocutores válidos de los jóvenes ante las distintas instituciones locales de su ámbito territorial.</a:t>
          </a:r>
        </a:p>
      </dgm:t>
    </dgm:pt>
    <dgm:pt modelId="{F3DF59B7-E34C-475B-AF4E-556FF9C342EB}" type="sibTrans" cxnId="{F89DBAB0-228B-4284-9C3C-25A1682A94FF}">
      <dgm:prSet/>
      <dgm:spPr/>
      <dgm:t>
        <a:bodyPr/>
        <a:lstStyle/>
        <a:p>
          <a:endParaRPr lang="es-ES" sz="1400"/>
        </a:p>
      </dgm:t>
    </dgm:pt>
    <dgm:pt modelId="{B3B3193B-2E88-4477-B8F7-5C665CB58B98}" type="parTrans" cxnId="{F89DBAB0-228B-4284-9C3C-25A1682A94FF}">
      <dgm:prSet/>
      <dgm:spPr/>
      <dgm:t>
        <a:bodyPr/>
        <a:lstStyle/>
        <a:p>
          <a:endParaRPr lang="es-ES" sz="1400"/>
        </a:p>
      </dgm:t>
    </dgm:pt>
    <dgm:pt modelId="{3AB72318-E1F1-4A1E-B94F-2294C5D7381C}" type="pres">
      <dgm:prSet presAssocID="{59D60E88-8F00-40C3-B7BD-EBEA75727D3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B6A802A-7F05-48C9-BA1F-AD4CC571D3FE}" type="pres">
      <dgm:prSet presAssocID="{AED8A99D-A524-4161-8C34-A2C1C0C3C8BC}" presName="Accent1" presStyleCnt="0"/>
      <dgm:spPr/>
    </dgm:pt>
    <dgm:pt modelId="{A93A493F-6DDB-4E4F-9316-F06B4CEA3B29}" type="pres">
      <dgm:prSet presAssocID="{AED8A99D-A524-4161-8C34-A2C1C0C3C8BC}" presName="Accent" presStyleLbl="node1" presStyleIdx="0" presStyleCnt="4"/>
      <dgm:spPr/>
    </dgm:pt>
    <dgm:pt modelId="{9AF45E44-9B05-44CC-A883-4E9B640F159A}" type="pres">
      <dgm:prSet presAssocID="{AED8A99D-A524-4161-8C34-A2C1C0C3C8BC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C241524B-987A-4766-A628-A88E4D548642}" type="pres">
      <dgm:prSet presAssocID="{50A77F2A-9CCE-4713-9A98-F38A219263A5}" presName="Accent2" presStyleCnt="0"/>
      <dgm:spPr/>
    </dgm:pt>
    <dgm:pt modelId="{7BB933DB-AB8B-44AB-A836-AF9D197F507F}" type="pres">
      <dgm:prSet presAssocID="{50A77F2A-9CCE-4713-9A98-F38A219263A5}" presName="Accent" presStyleLbl="node1" presStyleIdx="1" presStyleCnt="4"/>
      <dgm:spPr/>
    </dgm:pt>
    <dgm:pt modelId="{89C49604-277D-4EB0-A69A-33623843CEF9}" type="pres">
      <dgm:prSet presAssocID="{50A77F2A-9CCE-4713-9A98-F38A219263A5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CC795B1E-A216-48DE-ADDD-14F40BAA19C6}" type="pres">
      <dgm:prSet presAssocID="{1EE28CD5-41E5-4052-A3C0-AC357DF94698}" presName="Accent3" presStyleCnt="0"/>
      <dgm:spPr/>
    </dgm:pt>
    <dgm:pt modelId="{2606AE4D-5DF0-4EDE-AC3D-16DD8B957C7A}" type="pres">
      <dgm:prSet presAssocID="{1EE28CD5-41E5-4052-A3C0-AC357DF94698}" presName="Accent" presStyleLbl="node1" presStyleIdx="2" presStyleCnt="4"/>
      <dgm:spPr/>
    </dgm:pt>
    <dgm:pt modelId="{14B8D633-892E-4755-99B1-AA717D89F420}" type="pres">
      <dgm:prSet presAssocID="{1EE28CD5-41E5-4052-A3C0-AC357DF9469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85709A6D-A078-4BFE-8FD9-702FDF07F5BE}" type="pres">
      <dgm:prSet presAssocID="{91E8707D-99B3-4CC4-B655-201671A77D1E}" presName="Accent4" presStyleCnt="0"/>
      <dgm:spPr/>
    </dgm:pt>
    <dgm:pt modelId="{8168D52C-2870-4560-8807-878CC6775E65}" type="pres">
      <dgm:prSet presAssocID="{91E8707D-99B3-4CC4-B655-201671A77D1E}" presName="Accent" presStyleLbl="node1" presStyleIdx="3" presStyleCnt="4"/>
      <dgm:spPr/>
    </dgm:pt>
    <dgm:pt modelId="{D74F5E74-7CD5-4205-8B26-99E2A2F66B41}" type="pres">
      <dgm:prSet presAssocID="{91E8707D-99B3-4CC4-B655-201671A77D1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92CBB11B-1A27-421C-8471-43437A94FE7D}" type="presOf" srcId="{91E8707D-99B3-4CC4-B655-201671A77D1E}" destId="{D74F5E74-7CD5-4205-8B26-99E2A2F66B41}" srcOrd="0" destOrd="0" presId="urn:microsoft.com/office/officeart/2009/layout/CircleArrowProcess"/>
    <dgm:cxn modelId="{F0B5311E-28AC-41DC-A491-2239F3CB0569}" type="presOf" srcId="{AED8A99D-A524-4161-8C34-A2C1C0C3C8BC}" destId="{9AF45E44-9B05-44CC-A883-4E9B640F159A}" srcOrd="0" destOrd="0" presId="urn:microsoft.com/office/officeart/2009/layout/CircleArrowProcess"/>
    <dgm:cxn modelId="{D29E422B-E564-4D52-963B-E6A58EEF5D9E}" srcId="{59D60E88-8F00-40C3-B7BD-EBEA75727D36}" destId="{AED8A99D-A524-4161-8C34-A2C1C0C3C8BC}" srcOrd="0" destOrd="0" parTransId="{AB3E6135-D067-46D1-A704-51983EE12AE1}" sibTransId="{B9643472-B460-474C-8CEE-5988C03173D0}"/>
    <dgm:cxn modelId="{1A07F241-1B52-421A-A14B-4AC676B6FE08}" srcId="{59D60E88-8F00-40C3-B7BD-EBEA75727D36}" destId="{1EE28CD5-41E5-4052-A3C0-AC357DF94698}" srcOrd="2" destOrd="0" parTransId="{B5D61248-E43D-4E69-9151-1F7CD24050DA}" sibTransId="{EBB45186-9C70-4B1F-9554-89C0F4511FC7}"/>
    <dgm:cxn modelId="{7663906B-9D7A-48AA-AE21-49135B0ECEAE}" type="presOf" srcId="{1EE28CD5-41E5-4052-A3C0-AC357DF94698}" destId="{14B8D633-892E-4755-99B1-AA717D89F420}" srcOrd="0" destOrd="0" presId="urn:microsoft.com/office/officeart/2009/layout/CircleArrowProcess"/>
    <dgm:cxn modelId="{42E14351-D089-4276-96A5-13E989D6AC17}" type="presOf" srcId="{59D60E88-8F00-40C3-B7BD-EBEA75727D36}" destId="{3AB72318-E1F1-4A1E-B94F-2294C5D7381C}" srcOrd="0" destOrd="0" presId="urn:microsoft.com/office/officeart/2009/layout/CircleArrowProcess"/>
    <dgm:cxn modelId="{447C698F-055D-4EC5-911F-AC62AB0F9C7E}" type="presOf" srcId="{50A77F2A-9CCE-4713-9A98-F38A219263A5}" destId="{89C49604-277D-4EB0-A69A-33623843CEF9}" srcOrd="0" destOrd="0" presId="urn:microsoft.com/office/officeart/2009/layout/CircleArrowProcess"/>
    <dgm:cxn modelId="{F89DBAB0-228B-4284-9C3C-25A1682A94FF}" srcId="{59D60E88-8F00-40C3-B7BD-EBEA75727D36}" destId="{91E8707D-99B3-4CC4-B655-201671A77D1E}" srcOrd="3" destOrd="0" parTransId="{B3B3193B-2E88-4477-B8F7-5C665CB58B98}" sibTransId="{F3DF59B7-E34C-475B-AF4E-556FF9C342EB}"/>
    <dgm:cxn modelId="{4427C1D3-AB74-4F36-863E-0E9FE24C7A25}" srcId="{59D60E88-8F00-40C3-B7BD-EBEA75727D36}" destId="{50A77F2A-9CCE-4713-9A98-F38A219263A5}" srcOrd="1" destOrd="0" parTransId="{BE1F16E2-2D12-457A-BFC2-6C16BA71FFB8}" sibTransId="{E62D3DD2-4B06-418F-9B76-A2DB27E498CB}"/>
    <dgm:cxn modelId="{C42EFFC5-961A-4D2E-BB75-26B5C4EDE457}" type="presParOf" srcId="{3AB72318-E1F1-4A1E-B94F-2294C5D7381C}" destId="{FB6A802A-7F05-48C9-BA1F-AD4CC571D3FE}" srcOrd="0" destOrd="0" presId="urn:microsoft.com/office/officeart/2009/layout/CircleArrowProcess"/>
    <dgm:cxn modelId="{882184B0-C820-4062-8E3F-6C7AD8F91CEB}" type="presParOf" srcId="{FB6A802A-7F05-48C9-BA1F-AD4CC571D3FE}" destId="{A93A493F-6DDB-4E4F-9316-F06B4CEA3B29}" srcOrd="0" destOrd="0" presId="urn:microsoft.com/office/officeart/2009/layout/CircleArrowProcess"/>
    <dgm:cxn modelId="{6356236C-1F81-4298-907D-188DBD42F3C5}" type="presParOf" srcId="{3AB72318-E1F1-4A1E-B94F-2294C5D7381C}" destId="{9AF45E44-9B05-44CC-A883-4E9B640F159A}" srcOrd="1" destOrd="0" presId="urn:microsoft.com/office/officeart/2009/layout/CircleArrowProcess"/>
    <dgm:cxn modelId="{DBFA0331-1082-44BB-AFC1-A050D547A899}" type="presParOf" srcId="{3AB72318-E1F1-4A1E-B94F-2294C5D7381C}" destId="{C241524B-987A-4766-A628-A88E4D548642}" srcOrd="2" destOrd="0" presId="urn:microsoft.com/office/officeart/2009/layout/CircleArrowProcess"/>
    <dgm:cxn modelId="{75FE2E56-5B00-4329-9CF3-B4C60877C6E3}" type="presParOf" srcId="{C241524B-987A-4766-A628-A88E4D548642}" destId="{7BB933DB-AB8B-44AB-A836-AF9D197F507F}" srcOrd="0" destOrd="0" presId="urn:microsoft.com/office/officeart/2009/layout/CircleArrowProcess"/>
    <dgm:cxn modelId="{7AA9A44D-3982-49AB-B247-01458C313218}" type="presParOf" srcId="{3AB72318-E1F1-4A1E-B94F-2294C5D7381C}" destId="{89C49604-277D-4EB0-A69A-33623843CEF9}" srcOrd="3" destOrd="0" presId="urn:microsoft.com/office/officeart/2009/layout/CircleArrowProcess"/>
    <dgm:cxn modelId="{8B8C64EB-274D-44F4-8631-0E111D6B087A}" type="presParOf" srcId="{3AB72318-E1F1-4A1E-B94F-2294C5D7381C}" destId="{CC795B1E-A216-48DE-ADDD-14F40BAA19C6}" srcOrd="4" destOrd="0" presId="urn:microsoft.com/office/officeart/2009/layout/CircleArrowProcess"/>
    <dgm:cxn modelId="{529720E7-9299-4247-A0EE-DC06E73BC777}" type="presParOf" srcId="{CC795B1E-A216-48DE-ADDD-14F40BAA19C6}" destId="{2606AE4D-5DF0-4EDE-AC3D-16DD8B957C7A}" srcOrd="0" destOrd="0" presId="urn:microsoft.com/office/officeart/2009/layout/CircleArrowProcess"/>
    <dgm:cxn modelId="{29172A93-F041-44C1-819C-4613535FF8FB}" type="presParOf" srcId="{3AB72318-E1F1-4A1E-B94F-2294C5D7381C}" destId="{14B8D633-892E-4755-99B1-AA717D89F420}" srcOrd="5" destOrd="0" presId="urn:microsoft.com/office/officeart/2009/layout/CircleArrowProcess"/>
    <dgm:cxn modelId="{538A2A8D-EC11-4AED-A8CA-C9CF60AA39F9}" type="presParOf" srcId="{3AB72318-E1F1-4A1E-B94F-2294C5D7381C}" destId="{85709A6D-A078-4BFE-8FD9-702FDF07F5BE}" srcOrd="6" destOrd="0" presId="urn:microsoft.com/office/officeart/2009/layout/CircleArrowProcess"/>
    <dgm:cxn modelId="{C403CA41-2A81-4585-8E5D-4417BC435494}" type="presParOf" srcId="{85709A6D-A078-4BFE-8FD9-702FDF07F5BE}" destId="{8168D52C-2870-4560-8807-878CC6775E65}" srcOrd="0" destOrd="0" presId="urn:microsoft.com/office/officeart/2009/layout/CircleArrowProcess"/>
    <dgm:cxn modelId="{5C0DCF9A-7E94-4D13-BECB-0275A56FC2D4}" type="presParOf" srcId="{3AB72318-E1F1-4A1E-B94F-2294C5D7381C}" destId="{D74F5E74-7CD5-4205-8B26-99E2A2F66B41}" srcOrd="7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A493F-6DDB-4E4F-9316-F06B4CEA3B29}">
      <dsp:nvSpPr>
        <dsp:cNvPr id="0" name=""/>
        <dsp:cNvSpPr/>
      </dsp:nvSpPr>
      <dsp:spPr>
        <a:xfrm>
          <a:off x="1286540" y="0"/>
          <a:ext cx="1890520" cy="18907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45E44-9B05-44CC-A883-4E9B640F159A}">
      <dsp:nvSpPr>
        <dsp:cNvPr id="0" name=""/>
        <dsp:cNvSpPr/>
      </dsp:nvSpPr>
      <dsp:spPr>
        <a:xfrm>
          <a:off x="1703937" y="684386"/>
          <a:ext cx="1055017" cy="52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Promover iniciativas juveniles</a:t>
          </a:r>
          <a:endParaRPr lang="es-ES" sz="800" b="0" kern="1200" dirty="0"/>
        </a:p>
      </dsp:txBody>
      <dsp:txXfrm>
        <a:off x="1703937" y="684386"/>
        <a:ext cx="1055017" cy="527454"/>
      </dsp:txXfrm>
    </dsp:sp>
    <dsp:sp modelId="{7BB933DB-AB8B-44AB-A836-AF9D197F507F}">
      <dsp:nvSpPr>
        <dsp:cNvPr id="0" name=""/>
        <dsp:cNvSpPr/>
      </dsp:nvSpPr>
      <dsp:spPr>
        <a:xfrm>
          <a:off x="761336" y="1086495"/>
          <a:ext cx="1890520" cy="18907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49604-277D-4EB0-A69A-33623843CEF9}">
      <dsp:nvSpPr>
        <dsp:cNvPr id="0" name=""/>
        <dsp:cNvSpPr/>
      </dsp:nvSpPr>
      <dsp:spPr>
        <a:xfrm>
          <a:off x="1176605" y="1772888"/>
          <a:ext cx="1055017" cy="52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Asegurar la participación de los jóvenes en las decisiones y medidas de carácter local</a:t>
          </a:r>
          <a:endParaRPr lang="es-ES" sz="800" b="0" kern="1200" dirty="0"/>
        </a:p>
      </dsp:txBody>
      <dsp:txXfrm>
        <a:off x="1176605" y="1772888"/>
        <a:ext cx="1055017" cy="527454"/>
      </dsp:txXfrm>
    </dsp:sp>
    <dsp:sp modelId="{2606AE4D-5DF0-4EDE-AC3D-16DD8B957C7A}">
      <dsp:nvSpPr>
        <dsp:cNvPr id="0" name=""/>
        <dsp:cNvSpPr/>
      </dsp:nvSpPr>
      <dsp:spPr>
        <a:xfrm>
          <a:off x="1286540" y="2177002"/>
          <a:ext cx="1890520" cy="189071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8D633-892E-4755-99B1-AA717D89F420}">
      <dsp:nvSpPr>
        <dsp:cNvPr id="0" name=""/>
        <dsp:cNvSpPr/>
      </dsp:nvSpPr>
      <dsp:spPr>
        <a:xfrm>
          <a:off x="1703937" y="2861389"/>
          <a:ext cx="1055017" cy="52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Fomentar la organización juvenil </a:t>
          </a:r>
        </a:p>
      </dsp:txBody>
      <dsp:txXfrm>
        <a:off x="1703937" y="2861389"/>
        <a:ext cx="1055017" cy="527454"/>
      </dsp:txXfrm>
    </dsp:sp>
    <dsp:sp modelId="{8168D52C-2870-4560-8807-878CC6775E65}">
      <dsp:nvSpPr>
        <dsp:cNvPr id="0" name=""/>
        <dsp:cNvSpPr/>
      </dsp:nvSpPr>
      <dsp:spPr>
        <a:xfrm>
          <a:off x="896095" y="3388843"/>
          <a:ext cx="1624195" cy="162498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F5E74-7CD5-4205-8B26-99E2A2F66B41}">
      <dsp:nvSpPr>
        <dsp:cNvPr id="0" name=""/>
        <dsp:cNvSpPr/>
      </dsp:nvSpPr>
      <dsp:spPr>
        <a:xfrm>
          <a:off x="1176605" y="3949890"/>
          <a:ext cx="1055017" cy="52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Ser los interlocutores válidos de los jóvenes ante las distintas instituciones locales de su ámbito territorial.</a:t>
          </a:r>
        </a:p>
      </dsp:txBody>
      <dsp:txXfrm>
        <a:off x="1176605" y="3949890"/>
        <a:ext cx="1055017" cy="527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7BC3-02D0-2B47-9BEF-F4BE16BEB37C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4145F-A90E-2F47-880D-9D6BA1569A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236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90646" cy="68587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2562768"/>
            <a:ext cx="9144000" cy="18723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 err="1"/>
              <a:t>título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9144000" cy="685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 rot="5400000">
            <a:off x="355987" y="5874139"/>
            <a:ext cx="126223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1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" y="0"/>
            <a:ext cx="12190817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>
            <a:off x="6068705" y="3018705"/>
            <a:ext cx="249487" cy="534262"/>
          </a:xfrm>
          <a:prstGeom prst="rect">
            <a:avLst/>
          </a:prstGeo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92518" y="2960153"/>
            <a:ext cx="4812632" cy="721514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Elaboro:</a:t>
            </a:r>
            <a:endParaRPr lang="es-CO" dirty="0"/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3"/>
          </p:nvPr>
        </p:nvSpPr>
        <p:spPr>
          <a:xfrm>
            <a:off x="1143000" y="1831558"/>
            <a:ext cx="4247148" cy="3763125"/>
          </a:xfrm>
        </p:spPr>
        <p:txBody>
          <a:bodyPr/>
          <a:lstStyle/>
          <a:p>
            <a:endParaRPr lang="es-CO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6591954" y="3681413"/>
            <a:ext cx="4512444" cy="5778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s-ES" sz="2800" b="1" dirty="0"/>
              <a:t>Elaboro</a:t>
            </a:r>
            <a:r>
              <a:rPr lang="es-ES" sz="2800" dirty="0"/>
              <a:t> </a:t>
            </a:r>
            <a:r>
              <a:rPr lang="es-ES" sz="2800" b="1" dirty="0" err="1"/>
              <a:t>Elaboro</a:t>
            </a:r>
            <a:r>
              <a:rPr lang="es-ES" sz="2800" b="1" dirty="0"/>
              <a:t> </a:t>
            </a:r>
            <a:r>
              <a:rPr lang="es-ES" sz="2800" b="1" dirty="0" err="1"/>
              <a:t>Elaboro</a:t>
            </a:r>
            <a:endParaRPr lang="es-CO" sz="2800" dirty="0"/>
          </a:p>
          <a:p>
            <a:endParaRPr lang="es-CO" sz="2800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 rot="5400000">
            <a:off x="475676" y="5640959"/>
            <a:ext cx="126223" cy="10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90646" cy="6858762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02673" y="3384883"/>
            <a:ext cx="6186654" cy="938463"/>
          </a:xfrm>
        </p:spPr>
        <p:txBody>
          <a:bodyPr anchor="b"/>
          <a:lstStyle>
            <a:lvl1pPr algn="ctr">
              <a:defRPr sz="6600" b="1"/>
            </a:lvl1pPr>
          </a:lstStyle>
          <a:p>
            <a:r>
              <a:rPr lang="es-ES" dirty="0"/>
              <a:t>Gracias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0473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90646" cy="68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6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1408" cy="68583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 rot="5400000">
            <a:off x="466204" y="5763921"/>
            <a:ext cx="126223" cy="105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8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95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98B2C2A-E603-AF41-B8BC-669C68A86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90646" cy="685876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EAB6BE-2133-2643-9E25-15F24A064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 rot="5400000">
            <a:off x="355987" y="5874139"/>
            <a:ext cx="126223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7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36CD7EE-09C1-C24C-B28F-450C670E7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" y="0"/>
            <a:ext cx="12190817" cy="6858000"/>
          </a:xfrm>
          <a:prstGeom prst="rect">
            <a:avLst/>
          </a:prstGeom>
        </p:spPr>
      </p:pic>
      <p:sp>
        <p:nvSpPr>
          <p:cNvPr id="13" name="Rectángulo 12"/>
          <p:cNvSpPr/>
          <p:nvPr userDrawn="1"/>
        </p:nvSpPr>
        <p:spPr>
          <a:xfrm>
            <a:off x="-160421" y="0"/>
            <a:ext cx="68992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56" b="60702"/>
          <a:stretch/>
        </p:blipFill>
        <p:spPr>
          <a:xfrm>
            <a:off x="-160421" y="0"/>
            <a:ext cx="2261937" cy="26950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1" r="47897"/>
          <a:stretch/>
        </p:blipFill>
        <p:spPr>
          <a:xfrm>
            <a:off x="1194815" y="1191735"/>
            <a:ext cx="218195" cy="48710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74023" y="1088770"/>
            <a:ext cx="4306186" cy="1449713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 err="1"/>
              <a:t>título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4023" y="2796364"/>
            <a:ext cx="4306186" cy="332799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1408" cy="6858332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2527" y="1407046"/>
            <a:ext cx="10266947" cy="132545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 err="1"/>
              <a:t>título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526" y="3384645"/>
            <a:ext cx="4687160" cy="24838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idx="13"/>
          </p:nvPr>
        </p:nvSpPr>
        <p:spPr>
          <a:xfrm>
            <a:off x="6498770" y="3384645"/>
            <a:ext cx="4730703" cy="24838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84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" y="0"/>
            <a:ext cx="12190817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>
            <a:off x="4895006" y="2234940"/>
            <a:ext cx="249487" cy="1106733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75657" y="2220685"/>
            <a:ext cx="3630386" cy="1120989"/>
          </a:xfrm>
        </p:spPr>
        <p:txBody>
          <a:bodyPr>
            <a:noAutofit/>
          </a:bodyPr>
          <a:lstStyle>
            <a:lvl1pPr algn="r">
              <a:defRPr sz="4000"/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 err="1"/>
              <a:t>Título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75657" y="3559629"/>
            <a:ext cx="3820886" cy="1796142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5856940" y="2318871"/>
            <a:ext cx="5372534" cy="3036900"/>
          </a:xfrm>
        </p:spPr>
        <p:txBody>
          <a:bodyPr/>
          <a:lstStyle/>
          <a:p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 rot="5400000">
            <a:off x="11590100" y="5791087"/>
            <a:ext cx="126223" cy="10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6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98"/>
          <a:stretch/>
        </p:blipFill>
        <p:spPr>
          <a:xfrm>
            <a:off x="592" y="0"/>
            <a:ext cx="12191408" cy="378593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>
            <a:off x="7090766" y="2234940"/>
            <a:ext cx="249487" cy="1106733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06010" y="2220685"/>
            <a:ext cx="3630386" cy="1120989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s-ES" dirty="0"/>
              <a:t>Título</a:t>
            </a:r>
            <a:br>
              <a:rPr lang="es-ES" dirty="0"/>
            </a:br>
            <a:r>
              <a:rPr lang="es-ES" dirty="0" err="1"/>
              <a:t>Título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215510" y="3559629"/>
            <a:ext cx="3820886" cy="1758330"/>
          </a:xfrm>
        </p:spPr>
        <p:txBody>
          <a:bodyPr/>
          <a:lstStyle>
            <a:lvl1pPr algn="l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962527" y="2318871"/>
            <a:ext cx="5377116" cy="3036900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16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>
            <a:off x="3936036" y="3383547"/>
            <a:ext cx="249487" cy="8239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2526" y="1941095"/>
            <a:ext cx="10266948" cy="8612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946484" y="3447714"/>
            <a:ext cx="2961774" cy="791829"/>
          </a:xfrm>
        </p:spPr>
        <p:txBody>
          <a:bodyPr anchor="b"/>
          <a:lstStyle>
            <a:lvl1pPr marL="0" indent="0" algn="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Sub</a:t>
            </a:r>
          </a:p>
          <a:p>
            <a:pPr lvl="0"/>
            <a:r>
              <a:rPr lang="es-ES" dirty="0"/>
              <a:t>título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84294" y="3383546"/>
            <a:ext cx="6545180" cy="2503907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14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30"/>
          <a:stretch/>
        </p:blipFill>
        <p:spPr>
          <a:xfrm>
            <a:off x="-1" y="428"/>
            <a:ext cx="12192765" cy="381759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>
            <a:off x="3913856" y="3377198"/>
            <a:ext cx="249487" cy="44884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>
            <a:off x="8008602" y="3369177"/>
            <a:ext cx="249487" cy="448844"/>
          </a:xfrm>
          <a:prstGeom prst="rect">
            <a:avLst/>
          </a:prstGeom>
        </p:spPr>
      </p:pic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71074" y="2053389"/>
            <a:ext cx="9865893" cy="86126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248650" y="3383546"/>
            <a:ext cx="2788317" cy="442496"/>
          </a:xfrm>
        </p:spPr>
        <p:txBody>
          <a:bodyPr anchor="b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64505" y="3994485"/>
            <a:ext cx="2646948" cy="1899316"/>
          </a:xfrm>
        </p:spPr>
        <p:txBody>
          <a:bodyPr/>
          <a:lstStyle>
            <a:lvl1pPr algn="ctr">
              <a:defRPr sz="2400"/>
            </a:lvl1pPr>
            <a:lvl2pPr algn="ctr">
              <a:defRPr/>
            </a:lvl2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</a:t>
            </a:r>
            <a:endParaRPr lang="es-CO" dirty="0"/>
          </a:p>
        </p:txBody>
      </p:sp>
      <p:sp>
        <p:nvSpPr>
          <p:cNvPr id="11" name="Marcador de contenido 3"/>
          <p:cNvSpPr>
            <a:spLocks noGrp="1"/>
          </p:cNvSpPr>
          <p:nvPr>
            <p:ph sz="half" idx="13"/>
          </p:nvPr>
        </p:nvSpPr>
        <p:spPr>
          <a:xfrm>
            <a:off x="8153400" y="3994485"/>
            <a:ext cx="2867526" cy="1899316"/>
          </a:xfrm>
        </p:spPr>
        <p:txBody>
          <a:bodyPr/>
          <a:lstStyle>
            <a:lvl1pPr algn="l">
              <a:defRPr sz="2000"/>
            </a:lvl1pPr>
            <a:lvl2pPr marL="457200" indent="0" algn="l">
              <a:buNone/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14" name="Marcador de texto 2"/>
          <p:cNvSpPr>
            <a:spLocks noGrp="1"/>
          </p:cNvSpPr>
          <p:nvPr>
            <p:ph type="body" idx="14" hasCustomPrompt="1"/>
          </p:nvPr>
        </p:nvSpPr>
        <p:spPr>
          <a:xfrm>
            <a:off x="1171074" y="3383546"/>
            <a:ext cx="2772276" cy="442496"/>
          </a:xfrm>
        </p:spPr>
        <p:txBody>
          <a:bodyPr anchor="b"/>
          <a:lstStyle>
            <a:lvl1pPr marL="0" indent="0" algn="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5" name="Marcador de contenido 3"/>
          <p:cNvSpPr>
            <a:spLocks noGrp="1"/>
          </p:cNvSpPr>
          <p:nvPr>
            <p:ph sz="half" idx="15"/>
          </p:nvPr>
        </p:nvSpPr>
        <p:spPr>
          <a:xfrm>
            <a:off x="1171074" y="3994485"/>
            <a:ext cx="2867526" cy="1899316"/>
          </a:xfrm>
        </p:spPr>
        <p:txBody>
          <a:bodyPr/>
          <a:lstStyle>
            <a:lvl1pPr algn="r">
              <a:defRPr sz="20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idx="16" hasCustomPrompt="1"/>
          </p:nvPr>
        </p:nvSpPr>
        <p:spPr>
          <a:xfrm>
            <a:off x="4764504" y="3383546"/>
            <a:ext cx="2642937" cy="442496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69539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6"/>
          <a:stretch/>
        </p:blipFill>
        <p:spPr>
          <a:xfrm>
            <a:off x="0" y="428"/>
            <a:ext cx="12194119" cy="36571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>
            <a:off x="3668382" y="3377198"/>
            <a:ext cx="249487" cy="4488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 t="41334" r="47860" b="14982"/>
          <a:stretch/>
        </p:blipFill>
        <p:spPr>
          <a:xfrm>
            <a:off x="8254159" y="3369177"/>
            <a:ext cx="249487" cy="448844"/>
          </a:xfrm>
          <a:prstGeom prst="rect">
            <a:avLst/>
          </a:prstGeom>
        </p:spPr>
      </p:pic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470234" y="3383546"/>
            <a:ext cx="2759240" cy="442496"/>
          </a:xfrm>
        </p:spPr>
        <p:txBody>
          <a:bodyPr anchor="b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1" name="Marcador de contenido 3"/>
          <p:cNvSpPr>
            <a:spLocks noGrp="1"/>
          </p:cNvSpPr>
          <p:nvPr>
            <p:ph sz="half" idx="13"/>
          </p:nvPr>
        </p:nvSpPr>
        <p:spPr>
          <a:xfrm>
            <a:off x="8410074" y="3994485"/>
            <a:ext cx="2819400" cy="1450472"/>
          </a:xfrm>
        </p:spPr>
        <p:txBody>
          <a:bodyPr/>
          <a:lstStyle>
            <a:lvl1pPr algn="l">
              <a:defRPr sz="2000"/>
            </a:lvl1pPr>
            <a:lvl2pPr marL="457200" indent="0" algn="l">
              <a:buNone/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14" name="Marcador de texto 2"/>
          <p:cNvSpPr>
            <a:spLocks noGrp="1"/>
          </p:cNvSpPr>
          <p:nvPr>
            <p:ph type="body" idx="14" hasCustomPrompt="1"/>
          </p:nvPr>
        </p:nvSpPr>
        <p:spPr>
          <a:xfrm>
            <a:off x="962526" y="3383546"/>
            <a:ext cx="2743198" cy="442496"/>
          </a:xfrm>
        </p:spPr>
        <p:txBody>
          <a:bodyPr anchor="b"/>
          <a:lstStyle>
            <a:lvl1pPr marL="0" indent="0" algn="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5" name="Marcador de contenido 3"/>
          <p:cNvSpPr>
            <a:spLocks noGrp="1"/>
          </p:cNvSpPr>
          <p:nvPr>
            <p:ph sz="half" idx="15"/>
          </p:nvPr>
        </p:nvSpPr>
        <p:spPr>
          <a:xfrm>
            <a:off x="962526" y="3994485"/>
            <a:ext cx="2803358" cy="1899316"/>
          </a:xfrm>
        </p:spPr>
        <p:txBody>
          <a:bodyPr/>
          <a:lstStyle>
            <a:lvl1pPr algn="r">
              <a:defRPr sz="2400"/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endParaRPr lang="es-ES" dirty="0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6"/>
          </p:nvPr>
        </p:nvSpPr>
        <p:spPr>
          <a:xfrm>
            <a:off x="4461034" y="2610853"/>
            <a:ext cx="3269933" cy="4247909"/>
          </a:xfrm>
        </p:spPr>
        <p:txBody>
          <a:bodyPr/>
          <a:lstStyle>
            <a:lvl1pPr algn="ctr">
              <a:defRPr/>
            </a:lvl1pPr>
          </a:lstStyle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Imagen</a:t>
            </a:r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2526" y="1515985"/>
            <a:ext cx="10266948" cy="697833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345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16AC-4D22-4091-A52F-D4058654B931}" type="datetimeFigureOut">
              <a:rPr lang="es-CO" smtClean="0"/>
              <a:t>1/07/2021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0FAAB-5EED-4EEF-AF00-F72DB02A4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5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63" r:id="rId6"/>
    <p:sldLayoutId id="2147483653" r:id="rId7"/>
    <p:sldLayoutId id="2147483664" r:id="rId8"/>
    <p:sldLayoutId id="2147483665" r:id="rId9"/>
    <p:sldLayoutId id="2147483654" r:id="rId10"/>
    <p:sldLayoutId id="2147483656" r:id="rId11"/>
    <p:sldLayoutId id="2147483660" r:id="rId12"/>
    <p:sldLayoutId id="2147483655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sp.registraduria.gov.co/censo/juventude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51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7473DBA-E44C-4C50-8B30-568065AF2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8" t="16863" r="23125" b="40784"/>
          <a:stretch/>
        </p:blipFill>
        <p:spPr>
          <a:xfrm>
            <a:off x="2105655" y="2153688"/>
            <a:ext cx="8068235" cy="29045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387AF16-253A-49C9-9869-B4F75BD1B8C9}"/>
              </a:ext>
            </a:extLst>
          </p:cNvPr>
          <p:cNvSpPr txBox="1"/>
          <p:nvPr/>
        </p:nvSpPr>
        <p:spPr>
          <a:xfrm>
            <a:off x="2668230" y="1129552"/>
            <a:ext cx="6855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800" b="1" dirty="0">
                <a:latin typeface="+mj-lt"/>
                <a:cs typeface="Arial" panose="020B0604020202020204" pitchFamily="34" charset="0"/>
              </a:rPr>
              <a:t>¿Cómo consulto mi lugar de votación?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C50543C4-0A31-4A6D-9680-35B432DC59D9}"/>
              </a:ext>
            </a:extLst>
          </p:cNvPr>
          <p:cNvSpPr/>
          <p:nvPr/>
        </p:nvSpPr>
        <p:spPr>
          <a:xfrm>
            <a:off x="1212534" y="2375210"/>
            <a:ext cx="568712" cy="2107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080F6F-5E66-41FB-8F9A-29B37D3C726A}"/>
              </a:ext>
            </a:extLst>
          </p:cNvPr>
          <p:cNvSpPr txBox="1"/>
          <p:nvPr/>
        </p:nvSpPr>
        <p:spPr>
          <a:xfrm>
            <a:off x="262055" y="5559171"/>
            <a:ext cx="8083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Página principal de la Registraduría: </a:t>
            </a:r>
            <a:r>
              <a:rPr lang="es-CO" sz="1600" dirty="0">
                <a:hlinkClick r:id="rId3"/>
              </a:rPr>
              <a:t>https://wsp.registraduria.gov.co/censo/juventudes/</a:t>
            </a:r>
            <a:r>
              <a:rPr lang="es-CO" sz="1600" dirty="0"/>
              <a:t>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164F6F1-B15A-4252-A471-551414BA2FCA}"/>
              </a:ext>
            </a:extLst>
          </p:cNvPr>
          <p:cNvSpPr/>
          <p:nvPr/>
        </p:nvSpPr>
        <p:spPr>
          <a:xfrm>
            <a:off x="2534977" y="3968386"/>
            <a:ext cx="2732049" cy="60216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446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387AF16-253A-49C9-9869-B4F75BD1B8C9}"/>
              </a:ext>
            </a:extLst>
          </p:cNvPr>
          <p:cNvSpPr txBox="1"/>
          <p:nvPr/>
        </p:nvSpPr>
        <p:spPr>
          <a:xfrm>
            <a:off x="2668230" y="1129552"/>
            <a:ext cx="6855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800" b="1" dirty="0">
                <a:latin typeface="+mj-lt"/>
                <a:cs typeface="Arial" panose="020B0604020202020204" pitchFamily="34" charset="0"/>
              </a:rPr>
              <a:t>¿Cómo consulto mi lugar de votación?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080F6F-5E66-41FB-8F9A-29B37D3C726A}"/>
              </a:ext>
            </a:extLst>
          </p:cNvPr>
          <p:cNvSpPr txBox="1"/>
          <p:nvPr/>
        </p:nvSpPr>
        <p:spPr>
          <a:xfrm>
            <a:off x="262055" y="5559171"/>
            <a:ext cx="8083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Página principal de la Registraduría: https://wsp.registraduria.gov.co/censo/juventudes/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0114DB-F3F6-417C-A632-D29E93F2C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8" t="31057" r="12470" b="6504"/>
          <a:stretch/>
        </p:blipFill>
        <p:spPr>
          <a:xfrm>
            <a:off x="406814" y="1890364"/>
            <a:ext cx="5689185" cy="251108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0164F6F1-B15A-4252-A471-551414BA2FCA}"/>
              </a:ext>
            </a:extLst>
          </p:cNvPr>
          <p:cNvSpPr/>
          <p:nvPr/>
        </p:nvSpPr>
        <p:spPr>
          <a:xfrm>
            <a:off x="406814" y="4062899"/>
            <a:ext cx="2732049" cy="338554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35E524-2E0E-465C-9C65-23CBAA490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8" t="22602" r="62180" b="24553"/>
          <a:stretch/>
        </p:blipFill>
        <p:spPr>
          <a:xfrm>
            <a:off x="7014118" y="1652772"/>
            <a:ext cx="3066585" cy="3624147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F6AAC5FA-0F6B-49E7-8B99-8CF39F023A65}"/>
              </a:ext>
            </a:extLst>
          </p:cNvPr>
          <p:cNvSpPr/>
          <p:nvPr/>
        </p:nvSpPr>
        <p:spPr>
          <a:xfrm>
            <a:off x="7181385" y="2701707"/>
            <a:ext cx="2732049" cy="338554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3DC78CD-5CD5-4E55-87CE-483B63215FD1}"/>
              </a:ext>
            </a:extLst>
          </p:cNvPr>
          <p:cNvSpPr/>
          <p:nvPr/>
        </p:nvSpPr>
        <p:spPr>
          <a:xfrm>
            <a:off x="7266878" y="4811035"/>
            <a:ext cx="2732049" cy="338554"/>
          </a:xfrm>
          <a:prstGeom prst="ellipse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386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AF3670D-9598-4EEA-BE77-D603405F718B}"/>
              </a:ext>
            </a:extLst>
          </p:cNvPr>
          <p:cNvSpPr txBox="1"/>
          <p:nvPr/>
        </p:nvSpPr>
        <p:spPr>
          <a:xfrm>
            <a:off x="1401332" y="377050"/>
            <a:ext cx="73133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3400" dirty="0">
                <a:effectLst/>
                <a:latin typeface="+mj-lt"/>
              </a:rPr>
              <a:t>Censo electoral - Inscripciones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B73DD18-D35D-4A85-9340-1A0EE7A0A916}"/>
              </a:ext>
            </a:extLst>
          </p:cNvPr>
          <p:cNvGrpSpPr/>
          <p:nvPr/>
        </p:nvGrpSpPr>
        <p:grpSpPr>
          <a:xfrm rot="10800000">
            <a:off x="2686282" y="3888781"/>
            <a:ext cx="1705422" cy="533943"/>
            <a:chOff x="1813933" y="3420966"/>
            <a:chExt cx="1450746" cy="504000"/>
          </a:xfrm>
        </p:grpSpPr>
        <p:cxnSp>
          <p:nvCxnSpPr>
            <p:cNvPr id="9" name="Conector angular 6">
              <a:extLst>
                <a:ext uri="{FF2B5EF4-FFF2-40B4-BE49-F238E27FC236}">
                  <a16:creationId xmlns:a16="http://schemas.microsoft.com/office/drawing/2014/main" id="{D1647BCC-3D29-44EC-83BF-E0147D73CDF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00098" y="3452353"/>
              <a:ext cx="470417" cy="442747"/>
            </a:xfrm>
            <a:prstGeom prst="bentConnector3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angular 8">
              <a:extLst>
                <a:ext uri="{FF2B5EF4-FFF2-40B4-BE49-F238E27FC236}">
                  <a16:creationId xmlns:a16="http://schemas.microsoft.com/office/drawing/2014/main" id="{E89AFA73-D567-4CC8-B495-97A778B7FE7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508679" y="3168966"/>
              <a:ext cx="504000" cy="1008000"/>
            </a:xfrm>
            <a:prstGeom prst="bentConnector3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istinto de 10">
            <a:extLst>
              <a:ext uri="{FF2B5EF4-FFF2-40B4-BE49-F238E27FC236}">
                <a16:creationId xmlns:a16="http://schemas.microsoft.com/office/drawing/2014/main" id="{49396FEA-56A8-49C6-B785-6641CE8760A4}"/>
              </a:ext>
            </a:extLst>
          </p:cNvPr>
          <p:cNvSpPr/>
          <p:nvPr/>
        </p:nvSpPr>
        <p:spPr>
          <a:xfrm>
            <a:off x="3707419" y="4543696"/>
            <a:ext cx="520471" cy="475713"/>
          </a:xfrm>
          <a:prstGeom prst="mathNotEqual">
            <a:avLst/>
          </a:prstGeom>
          <a:solidFill>
            <a:srgbClr val="82EB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DAC1D00-F8FE-4D44-8DC9-03B3806F05DA}"/>
              </a:ext>
            </a:extLst>
          </p:cNvPr>
          <p:cNvSpPr/>
          <p:nvPr/>
        </p:nvSpPr>
        <p:spPr>
          <a:xfrm>
            <a:off x="2299096" y="4514226"/>
            <a:ext cx="1285581" cy="475714"/>
          </a:xfrm>
          <a:prstGeom prst="rect">
            <a:avLst/>
          </a:prstGeom>
          <a:solidFill>
            <a:srgbClr val="82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prstClr val="black"/>
                </a:solidFill>
              </a:rPr>
              <a:t>Congreso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011AF85-E351-4061-AFED-DF99D0ACF718}"/>
              </a:ext>
            </a:extLst>
          </p:cNvPr>
          <p:cNvSpPr/>
          <p:nvPr/>
        </p:nvSpPr>
        <p:spPr>
          <a:xfrm>
            <a:off x="2151994" y="3030073"/>
            <a:ext cx="2719552" cy="863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prstClr val="black"/>
                </a:solidFill>
              </a:rPr>
              <a:t>Censo Electoral de jóvenes entre los 14 a los  28 años</a:t>
            </a:r>
          </a:p>
        </p:txBody>
      </p:sp>
      <p:cxnSp>
        <p:nvCxnSpPr>
          <p:cNvPr id="16" name="Conector angular 8">
            <a:extLst>
              <a:ext uri="{FF2B5EF4-FFF2-40B4-BE49-F238E27FC236}">
                <a16:creationId xmlns:a16="http://schemas.microsoft.com/office/drawing/2014/main" id="{C4AFF6FC-8D4A-4371-BEEB-DD960499F5D8}"/>
              </a:ext>
            </a:extLst>
          </p:cNvPr>
          <p:cNvCxnSpPr>
            <a:cxnSpLocks/>
          </p:cNvCxnSpPr>
          <p:nvPr/>
        </p:nvCxnSpPr>
        <p:spPr>
          <a:xfrm>
            <a:off x="3706507" y="2507097"/>
            <a:ext cx="1099704" cy="504000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8">
            <a:extLst>
              <a:ext uri="{FF2B5EF4-FFF2-40B4-BE49-F238E27FC236}">
                <a16:creationId xmlns:a16="http://schemas.microsoft.com/office/drawing/2014/main" id="{0A0D0750-629B-4982-8AF3-6D91D7280C0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55833" y="2507097"/>
            <a:ext cx="1604221" cy="522976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17BC626-1802-4688-A68C-2D0AFEF5EC9B}"/>
              </a:ext>
            </a:extLst>
          </p:cNvPr>
          <p:cNvSpPr txBox="1"/>
          <p:nvPr/>
        </p:nvSpPr>
        <p:spPr>
          <a:xfrm>
            <a:off x="2354469" y="1582142"/>
            <a:ext cx="2205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Censo Electoral</a:t>
            </a:r>
          </a:p>
        </p:txBody>
      </p:sp>
      <p:pic>
        <p:nvPicPr>
          <p:cNvPr id="19" name="Picture 2" descr="Cómo sacar la Tarjeta de Identidad? : ¿Cuáles son los requisitos para sacar  la Tarjeta de Identidad? | Actualidad | W Radio Colombia">
            <a:extLst>
              <a:ext uri="{FF2B5EF4-FFF2-40B4-BE49-F238E27FC236}">
                <a16:creationId xmlns:a16="http://schemas.microsoft.com/office/drawing/2014/main" id="{8D6FEA91-597B-4205-A1A6-D926C459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78" y="2892852"/>
            <a:ext cx="1729442" cy="1254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uplicado de cédula y tarjeta de identidad subirán de precio - El Pilón |  Noticias de Valledupar, El Vallenato y el Caribe Colombiano">
            <a:extLst>
              <a:ext uri="{FF2B5EF4-FFF2-40B4-BE49-F238E27FC236}">
                <a16:creationId xmlns:a16="http://schemas.microsoft.com/office/drawing/2014/main" id="{BC925578-672B-4A35-9C09-573BD5F83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b="1658"/>
          <a:stretch/>
        </p:blipFill>
        <p:spPr bwMode="auto">
          <a:xfrm>
            <a:off x="6304337" y="1174999"/>
            <a:ext cx="2830555" cy="153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B84E7DE6-868E-4A04-858D-6B72A9C79C60}"/>
              </a:ext>
            </a:extLst>
          </p:cNvPr>
          <p:cNvGrpSpPr/>
          <p:nvPr/>
        </p:nvGrpSpPr>
        <p:grpSpPr>
          <a:xfrm>
            <a:off x="9793937" y="2110938"/>
            <a:ext cx="1564272" cy="3260824"/>
            <a:chOff x="9046684" y="2334491"/>
            <a:chExt cx="1773974" cy="3480275"/>
          </a:xfrm>
        </p:grpSpPr>
        <p:pic>
          <p:nvPicPr>
            <p:cNvPr id="22" name="Picture 4" descr="Image">
              <a:extLst>
                <a:ext uri="{FF2B5EF4-FFF2-40B4-BE49-F238E27FC236}">
                  <a16:creationId xmlns:a16="http://schemas.microsoft.com/office/drawing/2014/main" id="{B4E61EFE-730F-4B84-A59E-0D0A793AB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6684" y="2334491"/>
              <a:ext cx="1773974" cy="3480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7A1419AF-7BCC-4F8E-A845-03717BDB7C4F}"/>
                </a:ext>
              </a:extLst>
            </p:cNvPr>
            <p:cNvSpPr/>
            <p:nvPr/>
          </p:nvSpPr>
          <p:spPr>
            <a:xfrm>
              <a:off x="9583474" y="4733341"/>
              <a:ext cx="817120" cy="2196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latin typeface="Arial"/>
                  <a:cs typeface="Calibri"/>
                </a:rPr>
                <a:t>CERTIFICAR</a:t>
              </a:r>
              <a:endParaRPr lang="en-US" sz="700" b="1" dirty="0">
                <a:latin typeface="Arial"/>
                <a:cs typeface="Arial"/>
              </a:endParaRPr>
            </a:p>
          </p:txBody>
        </p:sp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1EACD59E-4AB8-4D5E-BA3C-0E2BE9426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521" t="22705" r="4762" b="21323"/>
            <a:stretch/>
          </p:blipFill>
          <p:spPr>
            <a:xfrm>
              <a:off x="9647587" y="4207814"/>
              <a:ext cx="688894" cy="440424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1DE89794-88AE-4557-8C57-CF168EE87311}"/>
                </a:ext>
              </a:extLst>
            </p:cNvPr>
            <p:cNvSpPr txBox="1"/>
            <p:nvPr/>
          </p:nvSpPr>
          <p:spPr>
            <a:xfrm>
              <a:off x="9387425" y="4989668"/>
              <a:ext cx="1209218" cy="262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O" sz="1000" b="1" dirty="0">
                  <a:solidFill>
                    <a:schemeClr val="tx1"/>
                  </a:solidFill>
                </a:rPr>
                <a:t>Cédula Digital</a:t>
              </a:r>
              <a:endParaRPr lang="es-CO" sz="1000" b="1" dirty="0"/>
            </a:p>
          </p:txBody>
        </p:sp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3C0EC8B3-29A8-4BE4-B0E2-68F56A87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12" y="4781552"/>
            <a:ext cx="1671816" cy="1086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118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4FCA5A-0CC0-44BC-A0D6-C7CB53A12BB5}"/>
              </a:ext>
            </a:extLst>
          </p:cNvPr>
          <p:cNvSpPr txBox="1"/>
          <p:nvPr/>
        </p:nvSpPr>
        <p:spPr>
          <a:xfrm>
            <a:off x="532122" y="2838537"/>
            <a:ext cx="10825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INSCRIPCIÓN DE CANDIDATOS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3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adroTexto 51">
            <a:extLst>
              <a:ext uri="{FF2B5EF4-FFF2-40B4-BE49-F238E27FC236}">
                <a16:creationId xmlns:a16="http://schemas.microsoft.com/office/drawing/2014/main" id="{9F2691D0-A5DF-4FC1-B8A6-CFF1F3FE1443}"/>
              </a:ext>
            </a:extLst>
          </p:cNvPr>
          <p:cNvSpPr txBox="1"/>
          <p:nvPr/>
        </p:nvSpPr>
        <p:spPr>
          <a:xfrm>
            <a:off x="834958" y="2259449"/>
            <a:ext cx="405317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1800" dirty="0"/>
              <a:t>Tener entre 14 y 28 años</a:t>
            </a:r>
            <a:r>
              <a:rPr lang="es-CO" sz="1800" dirty="0">
                <a:solidFill>
                  <a:srgbClr val="FF0000"/>
                </a:solidFill>
              </a:rPr>
              <a:t> </a:t>
            </a:r>
            <a:r>
              <a:rPr lang="es-CO" sz="1800" dirty="0"/>
              <a:t>al momento de la posesión.</a:t>
            </a:r>
          </a:p>
          <a:p>
            <a:pPr lvl="0" algn="just">
              <a:spcAft>
                <a:spcPts val="600"/>
              </a:spcAft>
            </a:pPr>
            <a:endParaRPr lang="es-CO" sz="1800" dirty="0"/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1800" dirty="0"/>
              <a:t>Presentar listas únicas y cerradas.</a:t>
            </a:r>
          </a:p>
          <a:p>
            <a:pPr lvl="0" algn="just">
              <a:spcAft>
                <a:spcPts val="600"/>
              </a:spcAft>
            </a:pPr>
            <a:endParaRPr lang="es-CO" sz="1800" dirty="0"/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1800" dirty="0"/>
              <a:t>Cumplir con la cuota de género, alternándolos en la lista.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124CB50-1990-4449-B4A4-2EFA0CB48510}"/>
              </a:ext>
            </a:extLst>
          </p:cNvPr>
          <p:cNvSpPr txBox="1"/>
          <p:nvPr/>
        </p:nvSpPr>
        <p:spPr>
          <a:xfrm>
            <a:off x="5689821" y="2178366"/>
            <a:ext cx="464157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1800" dirty="0"/>
              <a:t>Tener domicilio o actividad educativa o laboral en el municipio al cual aspira sustentado con una </a:t>
            </a:r>
            <a:r>
              <a:rPr lang="es-CO" sz="1800" b="1" dirty="0">
                <a:solidFill>
                  <a:schemeClr val="tx2"/>
                </a:solidFill>
              </a:rPr>
              <a:t>declaración juramentada ante una notaría</a:t>
            </a:r>
            <a:r>
              <a:rPr lang="es-CO" sz="1800" dirty="0">
                <a:solidFill>
                  <a:schemeClr val="tx2"/>
                </a:solidFill>
              </a:rPr>
              <a:t>.</a:t>
            </a:r>
          </a:p>
          <a:p>
            <a:pPr lvl="0" algn="just">
              <a:spcAft>
                <a:spcPts val="600"/>
              </a:spcAft>
            </a:pPr>
            <a:endParaRPr lang="es-CO" sz="1800" dirty="0">
              <a:solidFill>
                <a:schemeClr val="tx2"/>
              </a:solidFill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1800" dirty="0"/>
              <a:t>Presentar una </a:t>
            </a:r>
            <a:r>
              <a:rPr lang="es-CO" b="1" dirty="0">
                <a:solidFill>
                  <a:schemeClr val="tx2"/>
                </a:solidFill>
              </a:rPr>
              <a:t>propuesta de trabajo </a:t>
            </a:r>
            <a:r>
              <a:rPr lang="es-CO" sz="1800" dirty="0"/>
              <a:t>por lista que indique los lineamientos a seguir como consejero durante su periodo.</a:t>
            </a:r>
          </a:p>
          <a:p>
            <a:pPr lvl="0" algn="just">
              <a:spcAft>
                <a:spcPts val="600"/>
              </a:spcAft>
            </a:pPr>
            <a:endParaRPr lang="es-CO" sz="1800" dirty="0"/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1800" dirty="0"/>
              <a:t>Un candidato no puede estar en más de una lista.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4AB1A3D-A2F6-4E6D-AA2B-AAAA1C831269}"/>
              </a:ext>
            </a:extLst>
          </p:cNvPr>
          <p:cNvSpPr txBox="1"/>
          <p:nvPr/>
        </p:nvSpPr>
        <p:spPr>
          <a:xfrm>
            <a:off x="1262507" y="538703"/>
            <a:ext cx="71093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atin typeface="Arial" panose="020B0604020202020204" pitchFamily="34" charset="0"/>
              </a:rPr>
              <a:t>Requisitos generales para conformar las listas de jóvenes:</a:t>
            </a:r>
          </a:p>
        </p:txBody>
      </p:sp>
    </p:spTree>
    <p:extLst>
      <p:ext uri="{BB962C8B-B14F-4D97-AF65-F5344CB8AC3E}">
        <p14:creationId xmlns:p14="http://schemas.microsoft.com/office/powerpoint/2010/main" val="108931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8344" y="1525072"/>
            <a:ext cx="8351523" cy="1521302"/>
          </a:xfrm>
        </p:spPr>
        <p:txBody>
          <a:bodyPr>
            <a:noAutofit/>
          </a:bodyPr>
          <a:lstStyle/>
          <a:p>
            <a:r>
              <a:rPr lang="es-CO" sz="3200" b="1" dirty="0">
                <a:latin typeface="Arial" panose="020B0604020202020204" pitchFamily="34" charset="0"/>
                <a:ea typeface="+mn-ea"/>
                <a:cs typeface="+mn-cs"/>
              </a:rPr>
              <a:t>¿Quiénes pueden postular las listas de candidatos?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48649" y="3285366"/>
            <a:ext cx="3015463" cy="540676"/>
          </a:xfr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O" sz="1600" dirty="0"/>
              <a:t>Listas de jóvenes de Procesos y prácticas organizativas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240" y="3994484"/>
            <a:ext cx="3193668" cy="1899316"/>
          </a:xfrm>
        </p:spPr>
        <p:txBody>
          <a:bodyPr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Partidos y Movimientos</a:t>
            </a:r>
            <a:r>
              <a:rPr lang="es-CO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0" lang="es-C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con personería Jurídica - CNE.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s-CO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Aval </a:t>
            </a:r>
            <a:r>
              <a:rPr kumimoji="0" lang="es-C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del representante legal o su  delegado (Estatutos).</a:t>
            </a:r>
          </a:p>
          <a:p>
            <a:pPr marL="0" indent="0" algn="just">
              <a:buNone/>
            </a:pPr>
            <a:endParaRPr lang="es-CO" sz="12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>
          <a:xfrm>
            <a:off x="8153400" y="3970074"/>
            <a:ext cx="3110712" cy="1899316"/>
          </a:xfrm>
        </p:spPr>
        <p:txBody>
          <a:bodyPr>
            <a:norm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Formalmente constituidos: </a:t>
            </a:r>
            <a:r>
              <a:rPr kumimoji="0" lang="es-CO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mínimo (3) meses antes de la inscripción de candidatos.</a:t>
            </a:r>
            <a:r>
              <a:rPr lang="es-CO" sz="15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(Cámara de Comercio)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O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Logosímbolo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es-CO" sz="15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4"/>
          </p:nvPr>
        </p:nvSpPr>
        <p:spPr>
          <a:xfrm>
            <a:off x="1075824" y="3285366"/>
            <a:ext cx="2867526" cy="540676"/>
          </a:xfr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CO" sz="1800" dirty="0"/>
              <a:t>Listas de jóvenes independientes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half" idx="15"/>
          </p:nvPr>
        </p:nvSpPr>
        <p:spPr>
          <a:xfrm>
            <a:off x="1171074" y="3994484"/>
            <a:ext cx="2867526" cy="2231653"/>
          </a:xfrm>
        </p:spPr>
        <p:txBody>
          <a:bodyPr>
            <a:normAutofit fontScale="92500" lnSpcReduction="10000"/>
          </a:bodyPr>
          <a:lstStyle/>
          <a:p>
            <a:pPr marL="285750" indent="-28575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Firmas de apoyo  </a:t>
            </a:r>
          </a:p>
          <a:p>
            <a:pPr algn="ctr">
              <a:buFontTx/>
              <a:buChar char="-"/>
            </a:pPr>
            <a:r>
              <a:rPr lang="es-CO" sz="1500" dirty="0"/>
              <a:t>Jóvenes entre 14 y 28 años de edad</a:t>
            </a:r>
          </a:p>
          <a:p>
            <a:pPr algn="ctr">
              <a:buFontTx/>
              <a:buChar char="-"/>
            </a:pPr>
            <a:r>
              <a:rPr lang="es-CO" sz="1500" dirty="0"/>
              <a:t>Cantidad mínima requerida</a:t>
            </a:r>
          </a:p>
          <a:p>
            <a:pPr algn="ctr">
              <a:buFontTx/>
              <a:buChar char="-"/>
            </a:pPr>
            <a:r>
              <a:rPr lang="es-CO" sz="1500" dirty="0"/>
              <a:t>Jóvenes que pertenezcan al  municipio. </a:t>
            </a:r>
          </a:p>
          <a:p>
            <a:pPr marL="0" indent="0" algn="ctr">
              <a:buNone/>
            </a:pPr>
            <a:endParaRPr lang="es-CO" sz="1500" dirty="0"/>
          </a:p>
          <a:p>
            <a:pPr marL="285750" indent="-285750" algn="ctr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CO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Logosímbolo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FontTx/>
              <a:buChar char="-"/>
            </a:pPr>
            <a:endParaRPr lang="es-MX" sz="1500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6"/>
          </p:nvPr>
        </p:nvSpPr>
        <p:spPr>
          <a:xfrm>
            <a:off x="4539916" y="3285366"/>
            <a:ext cx="3193668" cy="540676"/>
          </a:xfr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es-CO" sz="1600" dirty="0"/>
              <a:t>Listas de jóvenes de los Partidos y Movimientos Políticos</a:t>
            </a:r>
          </a:p>
        </p:txBody>
      </p:sp>
    </p:spTree>
    <p:extLst>
      <p:ext uri="{BB962C8B-B14F-4D97-AF65-F5344CB8AC3E}">
        <p14:creationId xmlns:p14="http://schemas.microsoft.com/office/powerpoint/2010/main" val="318024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135F6FC-9EA6-469D-8E64-57FEF249BC66}"/>
              </a:ext>
            </a:extLst>
          </p:cNvPr>
          <p:cNvSpPr/>
          <p:nvPr/>
        </p:nvSpPr>
        <p:spPr>
          <a:xfrm>
            <a:off x="3569395" y="2011060"/>
            <a:ext cx="5362889" cy="65883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600" b="1" dirty="0"/>
              <a:t>Asignación de curules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8FFAAE-4DC7-473C-887A-B7F43B848C9E}"/>
              </a:ext>
            </a:extLst>
          </p:cNvPr>
          <p:cNvGraphicFramePr>
            <a:graphicFrameLocks noGrp="1"/>
          </p:cNvGraphicFramePr>
          <p:nvPr/>
        </p:nvGraphicFramePr>
        <p:xfrm>
          <a:off x="3525212" y="2908780"/>
          <a:ext cx="5451257" cy="19180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57352">
                  <a:extLst>
                    <a:ext uri="{9D8B030D-6E8A-4147-A177-3AD203B41FA5}">
                      <a16:colId xmlns:a16="http://schemas.microsoft.com/office/drawing/2014/main" val="2695873100"/>
                    </a:ext>
                  </a:extLst>
                </a:gridCol>
                <a:gridCol w="2793905">
                  <a:extLst>
                    <a:ext uri="{9D8B030D-6E8A-4147-A177-3AD203B41FA5}">
                      <a16:colId xmlns:a16="http://schemas.microsoft.com/office/drawing/2014/main" val="151103643"/>
                    </a:ext>
                  </a:extLst>
                </a:gridCol>
              </a:tblGrid>
              <a:tr h="4795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Número </a:t>
                      </a:r>
                      <a:r>
                        <a:rPr lang="es-CO" baseline="0" dirty="0"/>
                        <a:t>de habitantes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Número de consejeros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37168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&gt; 100.001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17**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79791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20.001 –100.000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13*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06877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&lt;20.000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48638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36E5AC1E-B511-453A-A626-5C3E34022008}"/>
              </a:ext>
            </a:extLst>
          </p:cNvPr>
          <p:cNvSpPr/>
          <p:nvPr/>
        </p:nvSpPr>
        <p:spPr>
          <a:xfrm>
            <a:off x="281048" y="2346730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600" b="1" dirty="0"/>
              <a:t>Consejeros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62D3A0A-5558-4240-9489-EA8224AA51F2}"/>
              </a:ext>
            </a:extLst>
          </p:cNvPr>
          <p:cNvSpPr/>
          <p:nvPr/>
        </p:nvSpPr>
        <p:spPr>
          <a:xfrm>
            <a:off x="9280034" y="2216283"/>
            <a:ext cx="2630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/>
              <a:t>Consejo Municipal o Local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154139-4C2A-4369-A1E3-B1B8D9F6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548" y="3925601"/>
            <a:ext cx="2334128" cy="13337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9C024A-D40F-49A9-AD0F-AF0FBB5AF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08" y="3270203"/>
            <a:ext cx="1550394" cy="198918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29A4233-9394-4E95-A4FC-C0F7BFFC1AF5}"/>
              </a:ext>
            </a:extLst>
          </p:cNvPr>
          <p:cNvSpPr txBox="1"/>
          <p:nvPr/>
        </p:nvSpPr>
        <p:spPr>
          <a:xfrm>
            <a:off x="3265729" y="4674613"/>
            <a:ext cx="5520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400" b="1" dirty="0"/>
          </a:p>
          <a:p>
            <a:pPr algn="ctr"/>
            <a:endParaRPr lang="es-CO" sz="1400" b="1" dirty="0"/>
          </a:p>
          <a:p>
            <a:pPr algn="ctr"/>
            <a:r>
              <a:rPr lang="es-CO" sz="1400" b="1" dirty="0"/>
              <a:t>*Siempre se oferta 1 curul adicional</a:t>
            </a:r>
          </a:p>
          <a:p>
            <a:pPr algn="ctr"/>
            <a:r>
              <a:rPr lang="es-CO" sz="1400" b="1" dirty="0"/>
              <a:t>**Eventualmente se puede perder una curul</a:t>
            </a:r>
          </a:p>
          <a:p>
            <a:pPr algn="ctr"/>
            <a:r>
              <a:rPr lang="es-CO" sz="1400" b="1" dirty="0"/>
              <a:t>(Par. 3, art. 4 de la Ley 1885/18 y art. 42 de la Ley 1622/13)</a:t>
            </a:r>
          </a:p>
        </p:txBody>
      </p:sp>
    </p:spTree>
    <p:extLst>
      <p:ext uri="{BB962C8B-B14F-4D97-AF65-F5344CB8AC3E}">
        <p14:creationId xmlns:p14="http://schemas.microsoft.com/office/powerpoint/2010/main" val="421634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8795" y="1631005"/>
            <a:ext cx="8398444" cy="1099713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Designación de las curules especiales </a:t>
            </a:r>
          </a:p>
        </p:txBody>
      </p:sp>
      <p:pic>
        <p:nvPicPr>
          <p:cNvPr id="9" name="Picture 6" descr="Inicio | Ministerio del Interior">
            <a:extLst>
              <a:ext uri="{FF2B5EF4-FFF2-40B4-BE49-F238E27FC236}">
                <a16:creationId xmlns:a16="http://schemas.microsoft.com/office/drawing/2014/main" id="{8A667951-A033-41B4-AF89-ED48DFF4C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" y="5271396"/>
            <a:ext cx="3643806" cy="7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9EAA37F-30B1-4F5A-B6FE-92062EF0D763}"/>
              </a:ext>
            </a:extLst>
          </p:cNvPr>
          <p:cNvSpPr txBox="1"/>
          <p:nvPr/>
        </p:nvSpPr>
        <p:spPr>
          <a:xfrm>
            <a:off x="296892" y="3113393"/>
            <a:ext cx="35314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2">
                    <a:lumMod val="50000"/>
                  </a:schemeClr>
                </a:solidFill>
              </a:rPr>
              <a:t>Comunidades étnicas</a:t>
            </a:r>
          </a:p>
          <a:p>
            <a:pPr algn="ctr"/>
            <a:r>
              <a:rPr lang="es-CO" sz="1600" dirty="0">
                <a:solidFill>
                  <a:srgbClr val="4A4A4A"/>
                </a:solidFill>
              </a:rPr>
              <a:t>(Indígenas, Afrocolombianos, ROM, Raizales de San Andrés y Providencia.)</a:t>
            </a:r>
            <a:endParaRPr lang="es-CO" sz="16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EA63679-5AD2-499B-BEDA-1A029A67C279}"/>
              </a:ext>
            </a:extLst>
          </p:cNvPr>
          <p:cNvSpPr txBox="1"/>
          <p:nvPr/>
        </p:nvSpPr>
        <p:spPr>
          <a:xfrm>
            <a:off x="8251301" y="3206907"/>
            <a:ext cx="3773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b="1" dirty="0">
                <a:solidFill>
                  <a:schemeClr val="bg2">
                    <a:lumMod val="50000"/>
                  </a:schemeClr>
                </a:solidFill>
              </a:rPr>
              <a:t>Ministerio de Agricultura</a:t>
            </a:r>
          </a:p>
          <a:p>
            <a:pPr algn="ctr"/>
            <a:r>
              <a:rPr lang="es-CO" sz="2200" b="1" dirty="0">
                <a:solidFill>
                  <a:schemeClr val="bg2">
                    <a:lumMod val="50000"/>
                  </a:schemeClr>
                </a:solidFill>
              </a:rPr>
              <a:t>Campesinos </a:t>
            </a:r>
          </a:p>
        </p:txBody>
      </p:sp>
      <p:pic>
        <p:nvPicPr>
          <p:cNvPr id="20" name="Picture 4" descr="ADR - Agencia de Desarrollo Rural">
            <a:extLst>
              <a:ext uri="{FF2B5EF4-FFF2-40B4-BE49-F238E27FC236}">
                <a16:creationId xmlns:a16="http://schemas.microsoft.com/office/drawing/2014/main" id="{DFBDBE72-3359-4C68-B11D-B110499E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01" y="5303388"/>
            <a:ext cx="3753025" cy="7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La Unidad para las Víctimas es la única entidad encargada de ...">
            <a:extLst>
              <a:ext uri="{FF2B5EF4-FFF2-40B4-BE49-F238E27FC236}">
                <a16:creationId xmlns:a16="http://schemas.microsoft.com/office/drawing/2014/main" id="{0667972F-0578-45A1-B58E-F959E4B4A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r="5944" b="50000"/>
          <a:stretch/>
        </p:blipFill>
        <p:spPr bwMode="auto">
          <a:xfrm>
            <a:off x="4368307" y="4305666"/>
            <a:ext cx="3643806" cy="7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8713107-BB0B-4D81-96A0-E6F312234360}"/>
              </a:ext>
            </a:extLst>
          </p:cNvPr>
          <p:cNvSpPr txBox="1"/>
          <p:nvPr/>
        </p:nvSpPr>
        <p:spPr>
          <a:xfrm>
            <a:off x="4413774" y="3367812"/>
            <a:ext cx="341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2">
                    <a:lumMod val="50000"/>
                  </a:schemeClr>
                </a:solidFill>
              </a:rPr>
              <a:t>Unidad de Víctimas </a:t>
            </a:r>
          </a:p>
        </p:txBody>
      </p:sp>
    </p:spTree>
    <p:extLst>
      <p:ext uri="{BB962C8B-B14F-4D97-AF65-F5344CB8AC3E}">
        <p14:creationId xmlns:p14="http://schemas.microsoft.com/office/powerpoint/2010/main" val="304764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0CE34E5-81FB-4350-9034-E049B1F52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05" t="53269" r="16197" b="38446"/>
          <a:stretch/>
        </p:blipFill>
        <p:spPr>
          <a:xfrm>
            <a:off x="7141969" y="4482668"/>
            <a:ext cx="1501809" cy="10319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C5CE30-B022-424C-9603-CF4A966C7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71" t="64330" r="42667" b="19585"/>
          <a:stretch/>
        </p:blipFill>
        <p:spPr>
          <a:xfrm>
            <a:off x="4894349" y="2479627"/>
            <a:ext cx="641445" cy="11572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F6EC4-B118-44F6-B6A3-F2A480F0A13D}"/>
              </a:ext>
            </a:extLst>
          </p:cNvPr>
          <p:cNvSpPr txBox="1"/>
          <p:nvPr/>
        </p:nvSpPr>
        <p:spPr>
          <a:xfrm>
            <a:off x="1681461" y="1144374"/>
            <a:ext cx="814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Composición ampliada de los Consejos Municipales y Locales de Juventud</a:t>
            </a:r>
          </a:p>
        </p:txBody>
      </p:sp>
      <p:sp>
        <p:nvSpPr>
          <p:cNvPr id="9" name="Más 53">
            <a:extLst>
              <a:ext uri="{FF2B5EF4-FFF2-40B4-BE49-F238E27FC236}">
                <a16:creationId xmlns:a16="http://schemas.microsoft.com/office/drawing/2014/main" id="{8A8FC030-E471-455C-8A52-EBAABC34D7EE}"/>
              </a:ext>
            </a:extLst>
          </p:cNvPr>
          <p:cNvSpPr/>
          <p:nvPr/>
        </p:nvSpPr>
        <p:spPr>
          <a:xfrm>
            <a:off x="2781436" y="2775140"/>
            <a:ext cx="678286" cy="628316"/>
          </a:xfrm>
          <a:prstGeom prst="mathPlu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10" name="Igual que 54">
            <a:extLst>
              <a:ext uri="{FF2B5EF4-FFF2-40B4-BE49-F238E27FC236}">
                <a16:creationId xmlns:a16="http://schemas.microsoft.com/office/drawing/2014/main" id="{F388A4AC-3362-44AD-AE66-CD16CF66F704}"/>
              </a:ext>
            </a:extLst>
          </p:cNvPr>
          <p:cNvSpPr/>
          <p:nvPr/>
        </p:nvSpPr>
        <p:spPr>
          <a:xfrm>
            <a:off x="5510912" y="2653084"/>
            <a:ext cx="724701" cy="628546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E192C42-8B8F-419B-A038-05881E0E8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32" t="25769" r="9663" b="59952"/>
          <a:stretch/>
        </p:blipFill>
        <p:spPr>
          <a:xfrm>
            <a:off x="7583560" y="2382544"/>
            <a:ext cx="919251" cy="88991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2AF7B0D-9ED5-45FE-B4ED-CFDA16D0647F}"/>
              </a:ext>
            </a:extLst>
          </p:cNvPr>
          <p:cNvSpPr txBox="1"/>
          <p:nvPr/>
        </p:nvSpPr>
        <p:spPr>
          <a:xfrm>
            <a:off x="8011496" y="1818416"/>
            <a:ext cx="226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Declaración de los Consejos de Juventud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A4F0C54-B85F-412E-B025-4BB28D5483AA}"/>
              </a:ext>
            </a:extLst>
          </p:cNvPr>
          <p:cNvCxnSpPr>
            <a:cxnSpLocks/>
          </p:cNvCxnSpPr>
          <p:nvPr/>
        </p:nvCxnSpPr>
        <p:spPr>
          <a:xfrm>
            <a:off x="3700331" y="3028354"/>
            <a:ext cx="1177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A558E87-8894-4E87-8541-0F06362A5BD2}"/>
              </a:ext>
            </a:extLst>
          </p:cNvPr>
          <p:cNvSpPr/>
          <p:nvPr/>
        </p:nvSpPr>
        <p:spPr>
          <a:xfrm>
            <a:off x="3837336" y="3015373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b="1" dirty="0"/>
              <a:t>Total</a:t>
            </a:r>
            <a:endParaRPr lang="es-CO" sz="11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C70378D-6445-43C6-909E-3F8C42FE6A75}"/>
              </a:ext>
            </a:extLst>
          </p:cNvPr>
          <p:cNvSpPr/>
          <p:nvPr/>
        </p:nvSpPr>
        <p:spPr>
          <a:xfrm>
            <a:off x="4317815" y="3015373"/>
            <a:ext cx="2828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dirty="0"/>
              <a:t>8</a:t>
            </a:r>
            <a:endParaRPr lang="es-CO" sz="1100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86877F0E-39CC-46B5-91CA-9A8DD537FC6F}"/>
              </a:ext>
            </a:extLst>
          </p:cNvPr>
          <p:cNvGraphicFramePr>
            <a:graphicFrameLocks noGrp="1"/>
          </p:cNvGraphicFramePr>
          <p:nvPr/>
        </p:nvGraphicFramePr>
        <p:xfrm>
          <a:off x="1369734" y="3598484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Art. 8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14877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9A75CC9-3942-4793-B67E-BD2CAA8B6C0C}"/>
              </a:ext>
            </a:extLst>
          </p:cNvPr>
          <p:cNvGraphicFramePr>
            <a:graphicFrameLocks noGrp="1"/>
          </p:cNvGraphicFramePr>
          <p:nvPr/>
        </p:nvGraphicFramePr>
        <p:xfrm>
          <a:off x="3578911" y="3389823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Parágrafo 1 art. 4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14877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AB3E58E8-0952-405E-BA64-798FC4B1DDA9}"/>
              </a:ext>
            </a:extLst>
          </p:cNvPr>
          <p:cNvSpPr txBox="1"/>
          <p:nvPr/>
        </p:nvSpPr>
        <p:spPr>
          <a:xfrm>
            <a:off x="3257369" y="2577152"/>
            <a:ext cx="1912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/>
              <a:t>Étnicos, campesinos y víctimas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D976623-88A9-4D14-BC54-6CBE3D6E2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32" t="25769" r="9663" b="59952"/>
          <a:stretch/>
        </p:blipFill>
        <p:spPr>
          <a:xfrm>
            <a:off x="8630199" y="2383952"/>
            <a:ext cx="919251" cy="8899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D5875A9-EC7E-44B8-AFBF-A8927A7D0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32" t="25769" r="9663" b="59952"/>
          <a:stretch/>
        </p:blipFill>
        <p:spPr>
          <a:xfrm>
            <a:off x="9676838" y="2426430"/>
            <a:ext cx="919251" cy="889914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AE7FAFE9-6484-4AF2-94E7-73EA08B26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76300"/>
              </p:ext>
            </p:extLst>
          </p:nvPr>
        </p:nvGraphicFramePr>
        <p:xfrm>
          <a:off x="1519151" y="2634536"/>
          <a:ext cx="1112552" cy="914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12552">
                  <a:extLst>
                    <a:ext uri="{9D8B030D-6E8A-4147-A177-3AD203B41FA5}">
                      <a16:colId xmlns:a16="http://schemas.microsoft.com/office/drawing/2014/main" val="320313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17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255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13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431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7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257967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25D4000B-D64A-4F42-BFD7-0ABBF266EE7D}"/>
              </a:ext>
            </a:extLst>
          </p:cNvPr>
          <p:cNvSpPr txBox="1"/>
          <p:nvPr/>
        </p:nvSpPr>
        <p:spPr>
          <a:xfrm>
            <a:off x="977801" y="2091251"/>
            <a:ext cx="226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Curules por proveer</a:t>
            </a:r>
          </a:p>
          <a:p>
            <a:pPr algn="ctr"/>
            <a:r>
              <a:rPr lang="es-CO" sz="1200" dirty="0"/>
              <a:t>voto popular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DE13580-30AB-4726-8821-532C471E3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71" t="64330" r="42667" b="19585"/>
          <a:stretch/>
        </p:blipFill>
        <p:spPr>
          <a:xfrm>
            <a:off x="4935483" y="4464822"/>
            <a:ext cx="641445" cy="11572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Más 10">
            <a:extLst>
              <a:ext uri="{FF2B5EF4-FFF2-40B4-BE49-F238E27FC236}">
                <a16:creationId xmlns:a16="http://schemas.microsoft.com/office/drawing/2014/main" id="{CF400973-EDFF-4876-A191-7CBA00222209}"/>
              </a:ext>
            </a:extLst>
          </p:cNvPr>
          <p:cNvSpPr/>
          <p:nvPr/>
        </p:nvSpPr>
        <p:spPr>
          <a:xfrm>
            <a:off x="2827065" y="4668955"/>
            <a:ext cx="678286" cy="628316"/>
          </a:xfrm>
          <a:prstGeom prst="mathPlu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25" name="Igual que 11">
            <a:extLst>
              <a:ext uri="{FF2B5EF4-FFF2-40B4-BE49-F238E27FC236}">
                <a16:creationId xmlns:a16="http://schemas.microsoft.com/office/drawing/2014/main" id="{EB38ACFD-515F-4BB0-9836-0336AE2B4DC5}"/>
              </a:ext>
            </a:extLst>
          </p:cNvPr>
          <p:cNvSpPr/>
          <p:nvPr/>
        </p:nvSpPr>
        <p:spPr>
          <a:xfrm>
            <a:off x="5514676" y="4627665"/>
            <a:ext cx="724701" cy="628546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chemeClr val="tx1"/>
              </a:solidFill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E74B84E-4C72-4061-97B1-0644BFEC156C}"/>
              </a:ext>
            </a:extLst>
          </p:cNvPr>
          <p:cNvCxnSpPr>
            <a:cxnSpLocks/>
          </p:cNvCxnSpPr>
          <p:nvPr/>
        </p:nvCxnSpPr>
        <p:spPr>
          <a:xfrm>
            <a:off x="3728761" y="5021133"/>
            <a:ext cx="1177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B38C7EF-8BF6-42BD-A77F-819D096DD862}"/>
              </a:ext>
            </a:extLst>
          </p:cNvPr>
          <p:cNvSpPr/>
          <p:nvPr/>
        </p:nvSpPr>
        <p:spPr>
          <a:xfrm>
            <a:off x="3784691" y="5021133"/>
            <a:ext cx="5212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b="1" dirty="0"/>
              <a:t>Total</a:t>
            </a:r>
            <a:endParaRPr lang="es-CO" sz="110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CA7906C-EAC0-4B7B-98B9-3A9D8D210AA5}"/>
              </a:ext>
            </a:extLst>
          </p:cNvPr>
          <p:cNvSpPr/>
          <p:nvPr/>
        </p:nvSpPr>
        <p:spPr>
          <a:xfrm>
            <a:off x="4323262" y="5012098"/>
            <a:ext cx="282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/>
              <a:t>1</a:t>
            </a:r>
          </a:p>
        </p:txBody>
      </p: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3D55510A-E362-40CB-A573-7F7CFED60BE7}"/>
              </a:ext>
            </a:extLst>
          </p:cNvPr>
          <p:cNvGraphicFramePr>
            <a:graphicFrameLocks noGrp="1"/>
          </p:cNvGraphicFramePr>
          <p:nvPr/>
        </p:nvGraphicFramePr>
        <p:xfrm>
          <a:off x="1369734" y="5591613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Art. 42/1622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14877"/>
                  </a:ext>
                </a:extLst>
              </a:tr>
            </a:tbl>
          </a:graphicData>
        </a:graphic>
      </p:graphicFrame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EA8D749D-6DFD-4599-B6AC-BC5BA08F9806}"/>
              </a:ext>
            </a:extLst>
          </p:cNvPr>
          <p:cNvGraphicFramePr>
            <a:graphicFrameLocks noGrp="1"/>
          </p:cNvGraphicFramePr>
          <p:nvPr/>
        </p:nvGraphicFramePr>
        <p:xfrm>
          <a:off x="3565831" y="5332069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Parágrafo 1 art. 4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14877"/>
                  </a:ext>
                </a:extLst>
              </a:tr>
            </a:tbl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id="{57D9F145-D647-4C0B-A666-9CDFBBA87D86}"/>
              </a:ext>
            </a:extLst>
          </p:cNvPr>
          <p:cNvSpPr txBox="1"/>
          <p:nvPr/>
        </p:nvSpPr>
        <p:spPr>
          <a:xfrm>
            <a:off x="3285799" y="4569931"/>
            <a:ext cx="1912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/>
              <a:t>Étnicos, campesinos y víctimas</a:t>
            </a: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B9E07B6F-1721-4F3D-8CA9-6B179CEF0215}"/>
              </a:ext>
            </a:extLst>
          </p:cNvPr>
          <p:cNvGraphicFramePr>
            <a:graphicFrameLocks noGrp="1"/>
          </p:cNvGraphicFramePr>
          <p:nvPr/>
        </p:nvGraphicFramePr>
        <p:xfrm>
          <a:off x="1495109" y="4643736"/>
          <a:ext cx="1112552" cy="914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12552">
                  <a:extLst>
                    <a:ext uri="{9D8B030D-6E8A-4147-A177-3AD203B41FA5}">
                      <a16:colId xmlns:a16="http://schemas.microsoft.com/office/drawing/2014/main" val="320313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17*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255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14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431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8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257967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86A131E3-32CF-4ECE-943D-70BE669CDE78}"/>
              </a:ext>
            </a:extLst>
          </p:cNvPr>
          <p:cNvGraphicFramePr>
            <a:graphicFrameLocks noGrp="1"/>
          </p:cNvGraphicFramePr>
          <p:nvPr/>
        </p:nvGraphicFramePr>
        <p:xfrm>
          <a:off x="5760119" y="4743818"/>
          <a:ext cx="137772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Par</a:t>
                      </a:r>
                      <a:endParaRPr lang="es-CO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14877"/>
                  </a:ext>
                </a:extLst>
              </a:tr>
            </a:tbl>
          </a:graphicData>
        </a:graphic>
      </p:graphicFrame>
      <p:pic>
        <p:nvPicPr>
          <p:cNvPr id="34" name="Imagen 33">
            <a:extLst>
              <a:ext uri="{FF2B5EF4-FFF2-40B4-BE49-F238E27FC236}">
                <a16:creationId xmlns:a16="http://schemas.microsoft.com/office/drawing/2014/main" id="{5D1C2916-0613-4F2E-9F89-E11D453AB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63" t="82929" r="14323" b="7824"/>
          <a:stretch/>
        </p:blipFill>
        <p:spPr>
          <a:xfrm>
            <a:off x="9421247" y="4416700"/>
            <a:ext cx="1898382" cy="1112232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AA0A5332-4A23-4D0D-B12A-FBABE4FC78E7}"/>
              </a:ext>
            </a:extLst>
          </p:cNvPr>
          <p:cNvCxnSpPr>
            <a:cxnSpLocks/>
          </p:cNvCxnSpPr>
          <p:nvPr/>
        </p:nvCxnSpPr>
        <p:spPr>
          <a:xfrm flipV="1">
            <a:off x="6732516" y="4971246"/>
            <a:ext cx="514592" cy="2"/>
          </a:xfrm>
          <a:prstGeom prst="straightConnector1">
            <a:avLst/>
          </a:prstGeom>
          <a:ln w="38100">
            <a:solidFill>
              <a:srgbClr val="ED74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6B9DEC33-FB80-4F05-B692-255FFA4901CB}"/>
              </a:ext>
            </a:extLst>
          </p:cNvPr>
          <p:cNvGraphicFramePr>
            <a:graphicFrameLocks noGrp="1"/>
          </p:cNvGraphicFramePr>
          <p:nvPr/>
        </p:nvGraphicFramePr>
        <p:xfrm>
          <a:off x="5919519" y="2757632"/>
          <a:ext cx="137772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Impar</a:t>
                      </a:r>
                      <a:endParaRPr lang="es-CO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14877"/>
                  </a:ext>
                </a:extLst>
              </a:tr>
            </a:tbl>
          </a:graphicData>
        </a:graphic>
      </p:graphicFrame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FBF433CC-0BBF-402A-ADA2-2ECBCF404B39}"/>
              </a:ext>
            </a:extLst>
          </p:cNvPr>
          <p:cNvCxnSpPr>
            <a:cxnSpLocks/>
          </p:cNvCxnSpPr>
          <p:nvPr/>
        </p:nvCxnSpPr>
        <p:spPr>
          <a:xfrm flipV="1">
            <a:off x="6975379" y="2955750"/>
            <a:ext cx="514592" cy="2"/>
          </a:xfrm>
          <a:prstGeom prst="straightConnector1">
            <a:avLst/>
          </a:prstGeom>
          <a:ln w="38100">
            <a:solidFill>
              <a:srgbClr val="ED74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8" name="Tabla 3">
            <a:extLst>
              <a:ext uri="{FF2B5EF4-FFF2-40B4-BE49-F238E27FC236}">
                <a16:creationId xmlns:a16="http://schemas.microsoft.com/office/drawing/2014/main" id="{93E9B162-E31C-4453-959E-96D07B3C25E1}"/>
              </a:ext>
            </a:extLst>
          </p:cNvPr>
          <p:cNvGraphicFramePr>
            <a:graphicFrameLocks noGrp="1"/>
          </p:cNvGraphicFramePr>
          <p:nvPr/>
        </p:nvGraphicFramePr>
        <p:xfrm>
          <a:off x="9651449" y="5532012"/>
          <a:ext cx="1377720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9240">
                  <a:extLst>
                    <a:ext uri="{9D8B030D-6E8A-4147-A177-3AD203B41FA5}">
                      <a16:colId xmlns:a16="http://schemas.microsoft.com/office/drawing/2014/main" val="1871479205"/>
                    </a:ext>
                  </a:extLst>
                </a:gridCol>
                <a:gridCol w="459240">
                  <a:extLst>
                    <a:ext uri="{9D8B030D-6E8A-4147-A177-3AD203B41FA5}">
                      <a16:colId xmlns:a16="http://schemas.microsoft.com/office/drawing/2014/main" val="3020155096"/>
                    </a:ext>
                  </a:extLst>
                </a:gridCol>
                <a:gridCol w="459240">
                  <a:extLst>
                    <a:ext uri="{9D8B030D-6E8A-4147-A177-3AD203B41FA5}">
                      <a16:colId xmlns:a16="http://schemas.microsoft.com/office/drawing/2014/main" val="135324336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17</a:t>
                      </a:r>
                      <a:endParaRPr lang="es-E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723987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74D268F4-E6E8-4C35-A01B-751BBE5722F8}"/>
              </a:ext>
            </a:extLst>
          </p:cNvPr>
          <p:cNvGraphicFramePr>
            <a:graphicFrameLocks noGrp="1"/>
          </p:cNvGraphicFramePr>
          <p:nvPr/>
        </p:nvGraphicFramePr>
        <p:xfrm>
          <a:off x="5919235" y="3175378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Parágrafo 3 art. 4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14877"/>
                  </a:ext>
                </a:extLst>
              </a:tr>
            </a:tbl>
          </a:graphicData>
        </a:graphic>
      </p:graphicFrame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3F46FB43-C5CD-4596-917E-3F8F1F944BA9}"/>
              </a:ext>
            </a:extLst>
          </p:cNvPr>
          <p:cNvGraphicFramePr>
            <a:graphicFrameLocks noGrp="1"/>
          </p:cNvGraphicFramePr>
          <p:nvPr/>
        </p:nvGraphicFramePr>
        <p:xfrm>
          <a:off x="6031644" y="5304078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Parágrafo 3 art. 4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14877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781C8BE7-7CBA-4696-B413-9EF5AE0BA975}"/>
              </a:ext>
            </a:extLst>
          </p:cNvPr>
          <p:cNvGraphicFramePr>
            <a:graphicFrameLocks noGrp="1"/>
          </p:cNvGraphicFramePr>
          <p:nvPr/>
        </p:nvGraphicFramePr>
        <p:xfrm>
          <a:off x="7247108" y="5606428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s-CO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14877"/>
                  </a:ext>
                </a:extLst>
              </a:tr>
            </a:tbl>
          </a:graphicData>
        </a:graphic>
      </p:graphicFrame>
      <p:sp>
        <p:nvSpPr>
          <p:cNvPr id="42" name="Rectángulo 41">
            <a:extLst>
              <a:ext uri="{FF2B5EF4-FFF2-40B4-BE49-F238E27FC236}">
                <a16:creationId xmlns:a16="http://schemas.microsoft.com/office/drawing/2014/main" id="{0DBFFE43-846F-4700-983A-5A1B78E36373}"/>
              </a:ext>
            </a:extLst>
          </p:cNvPr>
          <p:cNvSpPr/>
          <p:nvPr/>
        </p:nvSpPr>
        <p:spPr>
          <a:xfrm>
            <a:off x="8186832" y="4743818"/>
            <a:ext cx="412813" cy="770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43" name="Igual que 11">
            <a:extLst>
              <a:ext uri="{FF2B5EF4-FFF2-40B4-BE49-F238E27FC236}">
                <a16:creationId xmlns:a16="http://schemas.microsoft.com/office/drawing/2014/main" id="{F1B46352-40BF-471E-9537-9C84429F60DE}"/>
              </a:ext>
            </a:extLst>
          </p:cNvPr>
          <p:cNvSpPr/>
          <p:nvPr/>
        </p:nvSpPr>
        <p:spPr>
          <a:xfrm>
            <a:off x="8586655" y="4717323"/>
            <a:ext cx="834591" cy="628546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>
              <a:solidFill>
                <a:schemeClr val="tx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3518922-201A-4FEE-9917-7098EAED6EFA}"/>
              </a:ext>
            </a:extLst>
          </p:cNvPr>
          <p:cNvSpPr txBox="1"/>
          <p:nvPr/>
        </p:nvSpPr>
        <p:spPr>
          <a:xfrm>
            <a:off x="713771" y="5835453"/>
            <a:ext cx="3419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Siempre se oferta 1 curul adicional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F39C057-7805-468A-9188-5B4403A1FFD4}"/>
              </a:ext>
            </a:extLst>
          </p:cNvPr>
          <p:cNvSpPr txBox="1"/>
          <p:nvPr/>
        </p:nvSpPr>
        <p:spPr>
          <a:xfrm>
            <a:off x="958855" y="4093026"/>
            <a:ext cx="226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Curules por proveer</a:t>
            </a:r>
          </a:p>
          <a:p>
            <a:pPr algn="ctr"/>
            <a:r>
              <a:rPr lang="es-CO" sz="1200" dirty="0"/>
              <a:t>voto popular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1040126-4677-4DE5-B000-EFDFE5802D4B}"/>
              </a:ext>
            </a:extLst>
          </p:cNvPr>
          <p:cNvSpPr txBox="1"/>
          <p:nvPr/>
        </p:nvSpPr>
        <p:spPr>
          <a:xfrm>
            <a:off x="3223033" y="2276363"/>
            <a:ext cx="2264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u="sng"/>
              <a:t>Curules adicionales</a:t>
            </a:r>
            <a:endParaRPr lang="es-CO" sz="1200" u="sng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8F32702-AAD5-42D9-8204-87066DD05DA2}"/>
              </a:ext>
            </a:extLst>
          </p:cNvPr>
          <p:cNvSpPr txBox="1"/>
          <p:nvPr/>
        </p:nvSpPr>
        <p:spPr>
          <a:xfrm>
            <a:off x="3146884" y="4247623"/>
            <a:ext cx="2264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u="sng" dirty="0"/>
              <a:t>Curules adicionales</a:t>
            </a:r>
          </a:p>
        </p:txBody>
      </p:sp>
      <p:graphicFrame>
        <p:nvGraphicFramePr>
          <p:cNvPr id="48" name="Tabla 3">
            <a:extLst>
              <a:ext uri="{FF2B5EF4-FFF2-40B4-BE49-F238E27FC236}">
                <a16:creationId xmlns:a16="http://schemas.microsoft.com/office/drawing/2014/main" id="{0A8482CC-37ED-4B86-B75A-57C5CD4A7B20}"/>
              </a:ext>
            </a:extLst>
          </p:cNvPr>
          <p:cNvGraphicFramePr>
            <a:graphicFrameLocks noGrp="1"/>
          </p:cNvGraphicFramePr>
          <p:nvPr/>
        </p:nvGraphicFramePr>
        <p:xfrm>
          <a:off x="7589871" y="3421665"/>
          <a:ext cx="3006219" cy="3222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2073">
                  <a:extLst>
                    <a:ext uri="{9D8B030D-6E8A-4147-A177-3AD203B41FA5}">
                      <a16:colId xmlns:a16="http://schemas.microsoft.com/office/drawing/2014/main" val="1871479205"/>
                    </a:ext>
                  </a:extLst>
                </a:gridCol>
                <a:gridCol w="1002073">
                  <a:extLst>
                    <a:ext uri="{9D8B030D-6E8A-4147-A177-3AD203B41FA5}">
                      <a16:colId xmlns:a16="http://schemas.microsoft.com/office/drawing/2014/main" val="3020155096"/>
                    </a:ext>
                  </a:extLst>
                </a:gridCol>
                <a:gridCol w="1002073">
                  <a:extLst>
                    <a:ext uri="{9D8B030D-6E8A-4147-A177-3AD203B41FA5}">
                      <a16:colId xmlns:a16="http://schemas.microsoft.com/office/drawing/2014/main" val="1353243364"/>
                    </a:ext>
                  </a:extLst>
                </a:gridCol>
              </a:tblGrid>
              <a:tr h="32223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25</a:t>
                      </a:r>
                      <a:endParaRPr lang="es-E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72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01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07DD3-9382-CE42-A668-91314A004B06}"/>
              </a:ext>
            </a:extLst>
          </p:cNvPr>
          <p:cNvSpPr txBox="1">
            <a:spLocks/>
          </p:cNvSpPr>
          <p:nvPr/>
        </p:nvSpPr>
        <p:spPr>
          <a:xfrm>
            <a:off x="1524000" y="2656490"/>
            <a:ext cx="9144000" cy="12426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813">
              <a:spcBef>
                <a:spcPct val="50000"/>
              </a:spcBef>
            </a:pPr>
            <a:r>
              <a:rPr lang="es-CO" sz="6000" b="1" dirty="0">
                <a:latin typeface="Arial" panose="020B0604020202020204" pitchFamily="34" charset="0"/>
                <a:cs typeface="Arial" panose="020B0604020202020204" pitchFamily="34" charset="0"/>
              </a:rPr>
              <a:t>Comité Organizador</a:t>
            </a:r>
          </a:p>
        </p:txBody>
      </p:sp>
    </p:spTree>
    <p:extLst>
      <p:ext uri="{BB962C8B-B14F-4D97-AF65-F5344CB8AC3E}">
        <p14:creationId xmlns:p14="http://schemas.microsoft.com/office/powerpoint/2010/main" val="136820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9CDB5B-3298-4D3A-A638-DD32F0AB8D53}"/>
              </a:ext>
            </a:extLst>
          </p:cNvPr>
          <p:cNvSpPr txBox="1"/>
          <p:nvPr/>
        </p:nvSpPr>
        <p:spPr>
          <a:xfrm>
            <a:off x="1151507" y="3796874"/>
            <a:ext cx="9729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Estatutaria 1622 de 2013 modificada por la Ley Estatutaria 1885 de 2018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4FCA5A-0CC0-44BC-A0D6-C7CB53A12BB5}"/>
              </a:ext>
            </a:extLst>
          </p:cNvPr>
          <p:cNvSpPr txBox="1"/>
          <p:nvPr/>
        </p:nvSpPr>
        <p:spPr>
          <a:xfrm>
            <a:off x="603684" y="2434962"/>
            <a:ext cx="10825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Consejos de Juventud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9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7D58278-3349-4FDD-AEC9-62729BC21B4C}"/>
              </a:ext>
            </a:extLst>
          </p:cNvPr>
          <p:cNvSpPr/>
          <p:nvPr/>
        </p:nvSpPr>
        <p:spPr>
          <a:xfrm>
            <a:off x="347498" y="2913216"/>
            <a:ext cx="1001832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accent3"/>
                </a:solidFill>
                <a:latin typeface="+mj-lt"/>
              </a:rPr>
              <a:t>    Funciones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>
                <a:latin typeface="+mj-lt"/>
              </a:rPr>
              <a:t>Realizar campañas pedagógicas que faciliten el ejercicio del voto a los jóvenes electores.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>
                <a:latin typeface="+mj-lt"/>
              </a:rPr>
              <a:t>Designar a los claveros.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>
                <a:latin typeface="+mj-lt"/>
              </a:rPr>
              <a:t>Realizar la difusión de las direcciones de los puestos de votación.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>
                <a:latin typeface="+mj-lt"/>
              </a:rPr>
              <a:t>Designar a los delegados de las comisiones escrutadoras municipales y auxiliares.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>
                <a:latin typeface="+mj-lt"/>
              </a:rPr>
              <a:t>Fijar una nueva fecha de elección en caso en el que coincida con otra jornada electoral de un mecanismo de participación o por razones de fuerza mayor o caso fortuito.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2262CD-90C3-490E-956D-016D97A52CA3}"/>
              </a:ext>
            </a:extLst>
          </p:cNvPr>
          <p:cNvSpPr/>
          <p:nvPr/>
        </p:nvSpPr>
        <p:spPr>
          <a:xfrm>
            <a:off x="2474994" y="1501211"/>
            <a:ext cx="78908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b="1" dirty="0">
                <a:solidFill>
                  <a:schemeClr val="accent3"/>
                </a:solidFill>
              </a:rPr>
              <a:t>Comité Organizador</a:t>
            </a:r>
          </a:p>
          <a:p>
            <a:pPr algn="r"/>
            <a:r>
              <a:rPr lang="es-CO" sz="2000" dirty="0"/>
              <a:t>La instancia encargada de la organización logística de las elecciones en el orden municipal y local</a:t>
            </a:r>
          </a:p>
        </p:txBody>
      </p:sp>
    </p:spTree>
    <p:extLst>
      <p:ext uri="{BB962C8B-B14F-4D97-AF65-F5344CB8AC3E}">
        <p14:creationId xmlns:p14="http://schemas.microsoft.com/office/powerpoint/2010/main" val="1032684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229BDB-A1CF-4E64-A334-D4C984371FCA}"/>
              </a:ext>
            </a:extLst>
          </p:cNvPr>
          <p:cNvSpPr/>
          <p:nvPr/>
        </p:nvSpPr>
        <p:spPr>
          <a:xfrm>
            <a:off x="352305" y="3118555"/>
            <a:ext cx="10803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CO" sz="2400" dirty="0">
                <a:latin typeface="+mj-lt"/>
              </a:rPr>
              <a:t>El Alcalde Municipal o local o su delegado o el encargado de los temas de juventudes.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CO" sz="2400" dirty="0">
                <a:latin typeface="+mj-lt"/>
              </a:rPr>
              <a:t>El Registrador del Estado Civil o su delegado.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CO" sz="2400" dirty="0">
                <a:latin typeface="+mj-lt"/>
              </a:rPr>
              <a:t>El Personero Municipal o su delegado.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CO" sz="2400" dirty="0">
                <a:latin typeface="+mj-lt"/>
              </a:rPr>
              <a:t>El Defensor del Pueblo o su delegado.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CO" sz="2400" dirty="0">
                <a:latin typeface="+mj-lt"/>
              </a:rPr>
              <a:t>Un delegado de la Policía Nacional.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CA1D36-A4D4-47D9-A97A-8FFE0888AED8}"/>
              </a:ext>
            </a:extLst>
          </p:cNvPr>
          <p:cNvSpPr/>
          <p:nvPr/>
        </p:nvSpPr>
        <p:spPr>
          <a:xfrm>
            <a:off x="2638593" y="2161526"/>
            <a:ext cx="6914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3"/>
                </a:solidFill>
                <a:latin typeface="+mj-lt"/>
              </a:rPr>
              <a:t>¿Quiénes lo integran?</a:t>
            </a:r>
          </a:p>
        </p:txBody>
      </p:sp>
    </p:spTree>
    <p:extLst>
      <p:ext uri="{BB962C8B-B14F-4D97-AF65-F5344CB8AC3E}">
        <p14:creationId xmlns:p14="http://schemas.microsoft.com/office/powerpoint/2010/main" val="568483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EADBAE2-E54D-4EEB-B352-B931F39575A1}"/>
              </a:ext>
            </a:extLst>
          </p:cNvPr>
          <p:cNvGrpSpPr/>
          <p:nvPr/>
        </p:nvGrpSpPr>
        <p:grpSpPr>
          <a:xfrm>
            <a:off x="1902669" y="1959714"/>
            <a:ext cx="8103010" cy="4157308"/>
            <a:chOff x="1752897" y="1510397"/>
            <a:chExt cx="8103010" cy="415730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3785FCD-1FDC-44F6-8989-8FE3169C9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187" r="1350" b="11894"/>
            <a:stretch/>
          </p:blipFill>
          <p:spPr>
            <a:xfrm>
              <a:off x="1752897" y="1510397"/>
              <a:ext cx="8103010" cy="4157308"/>
            </a:xfrm>
            <a:prstGeom prst="rect">
              <a:avLst/>
            </a:prstGeom>
          </p:spPr>
        </p:pic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94F105E1-77AF-4401-AB9F-69E6B63043A9}"/>
                </a:ext>
              </a:extLst>
            </p:cNvPr>
            <p:cNvSpPr/>
            <p:nvPr/>
          </p:nvSpPr>
          <p:spPr>
            <a:xfrm>
              <a:off x="1752897" y="5068614"/>
              <a:ext cx="5097220" cy="49661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C1FF7029-F9A3-4F11-A630-264688EE50D0}"/>
                </a:ext>
              </a:extLst>
            </p:cNvPr>
            <p:cNvSpPr/>
            <p:nvPr/>
          </p:nvSpPr>
          <p:spPr>
            <a:xfrm>
              <a:off x="9191297" y="3988676"/>
              <a:ext cx="664610" cy="606972"/>
            </a:xfrm>
            <a:prstGeom prst="ellips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327D4415-8D4C-4D10-B75C-8789B3819E76}"/>
                </a:ext>
              </a:extLst>
            </p:cNvPr>
            <p:cNvSpPr/>
            <p:nvPr/>
          </p:nvSpPr>
          <p:spPr>
            <a:xfrm>
              <a:off x="8077497" y="1862959"/>
              <a:ext cx="1034972" cy="49661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455288-A92D-46A7-8B6C-C897DB5AE132}"/>
              </a:ext>
            </a:extLst>
          </p:cNvPr>
          <p:cNvSpPr txBox="1"/>
          <p:nvPr/>
        </p:nvSpPr>
        <p:spPr>
          <a:xfrm>
            <a:off x="2832622" y="1240219"/>
            <a:ext cx="6840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Integral de Capacitación Electoral</a:t>
            </a:r>
          </a:p>
        </p:txBody>
      </p:sp>
    </p:spTree>
    <p:extLst>
      <p:ext uri="{BB962C8B-B14F-4D97-AF65-F5344CB8AC3E}">
        <p14:creationId xmlns:p14="http://schemas.microsoft.com/office/powerpoint/2010/main" val="3833780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Elaboró: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/>
              <a:t>Registraduría Delegada en lo Electoral</a:t>
            </a:r>
          </a:p>
        </p:txBody>
      </p:sp>
    </p:spTree>
    <p:extLst>
      <p:ext uri="{BB962C8B-B14F-4D97-AF65-F5344CB8AC3E}">
        <p14:creationId xmlns:p14="http://schemas.microsoft.com/office/powerpoint/2010/main" val="3287004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Gracias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1171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64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51A94B4-48B3-A14C-B30A-B5A1DB6B3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6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21465" r="15362" b="28172"/>
          <a:stretch/>
        </p:blipFill>
        <p:spPr bwMode="auto">
          <a:xfrm flipH="1">
            <a:off x="-178422" y="0"/>
            <a:ext cx="12370422" cy="68580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EDDAEF-113F-4CAA-ADB1-44E1A12E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914" y="4549676"/>
            <a:ext cx="2035296" cy="230832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FD1DD9D-47DC-4A6B-BF27-37994807D255}"/>
              </a:ext>
            </a:extLst>
          </p:cNvPr>
          <p:cNvSpPr/>
          <p:nvPr/>
        </p:nvSpPr>
        <p:spPr>
          <a:xfrm>
            <a:off x="6272419" y="2641553"/>
            <a:ext cx="57615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Son mecanismos autónomos de participación, concertación, vigilancia y control de la gestión pública con relación a las agendas territoriales de las juventudes tal como lo establece el artículo 3 de la Ley Estatutaria 1885 de 2018.</a:t>
            </a:r>
            <a:r>
              <a:rPr lang="es-CO" sz="2400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79AEA2E-476A-44D6-BF7A-591CFF5D188E}"/>
              </a:ext>
            </a:extLst>
          </p:cNvPr>
          <p:cNvSpPr txBox="1"/>
          <p:nvPr/>
        </p:nvSpPr>
        <p:spPr>
          <a:xfrm>
            <a:off x="7079502" y="1682616"/>
            <a:ext cx="4147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Consejos de Juventud</a:t>
            </a:r>
          </a:p>
        </p:txBody>
      </p:sp>
    </p:spTree>
    <p:extLst>
      <p:ext uri="{BB962C8B-B14F-4D97-AF65-F5344CB8AC3E}">
        <p14:creationId xmlns:p14="http://schemas.microsoft.com/office/powerpoint/2010/main" val="419203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51A94B4-48B3-A14C-B30A-B5A1DB6B3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6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21465" r="15362" b="28172"/>
          <a:stretch/>
        </p:blipFill>
        <p:spPr bwMode="auto">
          <a:xfrm flipH="1">
            <a:off x="-178422" y="0"/>
            <a:ext cx="12370422" cy="68580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4EDB812-77B2-43E0-AE21-A01B42C8B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493306"/>
              </p:ext>
            </p:extLst>
          </p:nvPr>
        </p:nvGraphicFramePr>
        <p:xfrm>
          <a:off x="7480970" y="1096887"/>
          <a:ext cx="3938398" cy="501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CEA696D5-CB63-4E5F-8AFC-E5CC8168CF91}"/>
              </a:ext>
            </a:extLst>
          </p:cNvPr>
          <p:cNvSpPr txBox="1"/>
          <p:nvPr/>
        </p:nvSpPr>
        <p:spPr>
          <a:xfrm>
            <a:off x="3634540" y="3603799"/>
            <a:ext cx="29035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Funciones</a:t>
            </a:r>
          </a:p>
          <a:p>
            <a:pPr algn="ctr"/>
            <a:r>
              <a:rPr lang="es-CO" sz="1400" dirty="0"/>
              <a:t>(art. 3 de la Ley 1885)</a:t>
            </a:r>
            <a:endParaRPr lang="es-CO" sz="1400" b="1" dirty="0">
              <a:solidFill>
                <a:srgbClr val="00B1A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51A94B4-48B3-A14C-B30A-B5A1DB6B3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6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8380" r="11221" b="29064"/>
          <a:stretch/>
        </p:blipFill>
        <p:spPr bwMode="auto">
          <a:xfrm flipH="1">
            <a:off x="-189051" y="7870"/>
            <a:ext cx="12370418" cy="68580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A091F62-2C6B-8C4A-AE79-5B8FBCAC11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3" y="2093444"/>
            <a:ext cx="1723020" cy="284913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8B23651-8F19-449C-B413-5B7A369AC5C3}"/>
              </a:ext>
            </a:extLst>
          </p:cNvPr>
          <p:cNvSpPr txBox="1"/>
          <p:nvPr/>
        </p:nvSpPr>
        <p:spPr>
          <a:xfrm>
            <a:off x="5662288" y="1994518"/>
            <a:ext cx="61881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s-CO" sz="4800" b="1" dirty="0">
                <a:latin typeface="+mj-lt"/>
                <a:ea typeface="+mj-ea"/>
                <a:cs typeface="+mj-cs"/>
              </a:rPr>
              <a:t>Consejos Municipales y Locales de Juventud</a:t>
            </a:r>
          </a:p>
        </p:txBody>
      </p:sp>
    </p:spTree>
    <p:extLst>
      <p:ext uri="{BB962C8B-B14F-4D97-AF65-F5344CB8AC3E}">
        <p14:creationId xmlns:p14="http://schemas.microsoft.com/office/powerpoint/2010/main" val="94205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8143AEF-B333-46FA-B5D4-ACF0656643B6}"/>
              </a:ext>
            </a:extLst>
          </p:cNvPr>
          <p:cNvGrpSpPr/>
          <p:nvPr/>
        </p:nvGrpSpPr>
        <p:grpSpPr>
          <a:xfrm>
            <a:off x="1876563" y="2030819"/>
            <a:ext cx="7894758" cy="3814075"/>
            <a:chOff x="272139" y="816429"/>
            <a:chExt cx="11756575" cy="2040940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B4D52A1-1F7C-497E-9846-CB118BB98CDA}"/>
                </a:ext>
              </a:extLst>
            </p:cNvPr>
            <p:cNvSpPr/>
            <p:nvPr/>
          </p:nvSpPr>
          <p:spPr>
            <a:xfrm>
              <a:off x="272139" y="816429"/>
              <a:ext cx="3690258" cy="4027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solidFill>
                    <a:schemeClr val="tx1"/>
                  </a:solidFill>
                </a:rPr>
                <a:t>Subsistema Institucional de las Juventudes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891C4A7-5E77-416E-B60E-E07C2F787545}"/>
                </a:ext>
              </a:extLst>
            </p:cNvPr>
            <p:cNvSpPr/>
            <p:nvPr/>
          </p:nvSpPr>
          <p:spPr>
            <a:xfrm>
              <a:off x="4180110" y="816429"/>
              <a:ext cx="4016830" cy="4027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solidFill>
                    <a:schemeClr val="tx1"/>
                  </a:solidFill>
                </a:rPr>
                <a:t>Subsistema de Participación de las Juventudes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F25BA70-E775-4F3A-8BBF-590E823ED3EE}"/>
                </a:ext>
              </a:extLst>
            </p:cNvPr>
            <p:cNvSpPr/>
            <p:nvPr/>
          </p:nvSpPr>
          <p:spPr>
            <a:xfrm>
              <a:off x="8545280" y="827311"/>
              <a:ext cx="3483434" cy="3918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solidFill>
                    <a:schemeClr val="tx1"/>
                  </a:solidFill>
                </a:rPr>
                <a:t>Comisiones de Concertación y Decisión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B4DA0FC-39CD-4474-B8F1-5F613BBC94B6}"/>
                </a:ext>
              </a:extLst>
            </p:cNvPr>
            <p:cNvSpPr/>
            <p:nvPr/>
          </p:nvSpPr>
          <p:spPr>
            <a:xfrm>
              <a:off x="4382857" y="1568947"/>
              <a:ext cx="3850819" cy="402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>
                  <a:solidFill>
                    <a:schemeClr val="tx1"/>
                  </a:solidFill>
                </a:rPr>
                <a:t>Consejos de Juventud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5BDDCD-8AC3-43D9-A229-E51444CB86F9}"/>
                </a:ext>
              </a:extLst>
            </p:cNvPr>
            <p:cNvSpPr/>
            <p:nvPr/>
          </p:nvSpPr>
          <p:spPr>
            <a:xfrm>
              <a:off x="483055" y="2454602"/>
              <a:ext cx="2427514" cy="40276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/>
                <a:t>Consejo Nacional de Juventud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4CEADF2-2D81-4A00-A2F5-40D5DE774E10}"/>
                </a:ext>
              </a:extLst>
            </p:cNvPr>
            <p:cNvSpPr/>
            <p:nvPr/>
          </p:nvSpPr>
          <p:spPr>
            <a:xfrm>
              <a:off x="3169097" y="2454602"/>
              <a:ext cx="2427514" cy="402767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/>
                <a:t>Consejos Departamentales de Juventud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D8FE61C-7A41-44AB-A9C1-517B983D4A90}"/>
                </a:ext>
              </a:extLst>
            </p:cNvPr>
            <p:cNvSpPr/>
            <p:nvPr/>
          </p:nvSpPr>
          <p:spPr>
            <a:xfrm>
              <a:off x="5840189" y="2458891"/>
              <a:ext cx="2792187" cy="391888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/>
                <a:t>Consejos Locales y Distritales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058350B-5B4D-4C43-86E0-DCB5E730716F}"/>
                </a:ext>
              </a:extLst>
            </p:cNvPr>
            <p:cNvSpPr/>
            <p:nvPr/>
          </p:nvSpPr>
          <p:spPr>
            <a:xfrm>
              <a:off x="8890903" y="2458891"/>
              <a:ext cx="2792187" cy="391888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/>
                <a:t>Consejos Municipales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0343CB-FFFF-4953-B5F7-94BF506B78E6}"/>
              </a:ext>
            </a:extLst>
          </p:cNvPr>
          <p:cNvSpPr txBox="1"/>
          <p:nvPr/>
        </p:nvSpPr>
        <p:spPr>
          <a:xfrm>
            <a:off x="1399093" y="1162769"/>
            <a:ext cx="862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4000" dirty="0">
                <a:effectLst/>
                <a:cs typeface="+mn-cs"/>
              </a:rPr>
              <a:t>Sistema Nacional de Juventud</a:t>
            </a:r>
          </a:p>
        </p:txBody>
      </p:sp>
      <p:sp>
        <p:nvSpPr>
          <p:cNvPr id="18" name="Flecha abajo 40">
            <a:extLst>
              <a:ext uri="{FF2B5EF4-FFF2-40B4-BE49-F238E27FC236}">
                <a16:creationId xmlns:a16="http://schemas.microsoft.com/office/drawing/2014/main" id="{299DB34E-CD16-41C7-AF3D-EEA00E4CFE32}"/>
              </a:ext>
            </a:extLst>
          </p:cNvPr>
          <p:cNvSpPr/>
          <p:nvPr/>
        </p:nvSpPr>
        <p:spPr>
          <a:xfrm>
            <a:off x="5709622" y="2838978"/>
            <a:ext cx="440622" cy="581910"/>
          </a:xfrm>
          <a:prstGeom prst="downArrow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19" name="Conector curvado 59">
            <a:extLst>
              <a:ext uri="{FF2B5EF4-FFF2-40B4-BE49-F238E27FC236}">
                <a16:creationId xmlns:a16="http://schemas.microsoft.com/office/drawing/2014/main" id="{A2A69F71-0463-43C6-9010-43B66A4646CE}"/>
              </a:ext>
            </a:extLst>
          </p:cNvPr>
          <p:cNvCxnSpPr>
            <a:stCxn id="12" idx="2"/>
            <a:endCxn id="16" idx="0"/>
          </p:cNvCxnSpPr>
          <p:nvPr/>
        </p:nvCxnSpPr>
        <p:spPr>
          <a:xfrm rot="16200000" flipH="1">
            <a:off x="6810620" y="3309118"/>
            <a:ext cx="910421" cy="2671792"/>
          </a:xfrm>
          <a:prstGeom prst="curvedConnector3">
            <a:avLst>
              <a:gd name="adj1" fmla="val 50000"/>
            </a:avLst>
          </a:prstGeom>
          <a:ln>
            <a:solidFill>
              <a:srgbClr val="0098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curvado 62">
            <a:extLst>
              <a:ext uri="{FF2B5EF4-FFF2-40B4-BE49-F238E27FC236}">
                <a16:creationId xmlns:a16="http://schemas.microsoft.com/office/drawing/2014/main" id="{AFB32B48-7A5F-461A-8E50-F4DE0A11D10C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rot="16200000" flipH="1">
            <a:off x="5786314" y="4333423"/>
            <a:ext cx="910421" cy="623181"/>
          </a:xfrm>
          <a:prstGeom prst="curvedConnector3">
            <a:avLst/>
          </a:prstGeom>
          <a:ln>
            <a:solidFill>
              <a:srgbClr val="0098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curvado 63">
            <a:extLst>
              <a:ext uri="{FF2B5EF4-FFF2-40B4-BE49-F238E27FC236}">
                <a16:creationId xmlns:a16="http://schemas.microsoft.com/office/drawing/2014/main" id="{80EC7136-12D2-46E6-AF7D-5527C55C3B36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rot="5400000">
            <a:off x="4832257" y="3994533"/>
            <a:ext cx="902406" cy="1292949"/>
          </a:xfrm>
          <a:prstGeom prst="curvedConnector3">
            <a:avLst>
              <a:gd name="adj1" fmla="val 50000"/>
            </a:avLst>
          </a:prstGeom>
          <a:ln>
            <a:solidFill>
              <a:srgbClr val="0098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curvado 65">
            <a:extLst>
              <a:ext uri="{FF2B5EF4-FFF2-40B4-BE49-F238E27FC236}">
                <a16:creationId xmlns:a16="http://schemas.microsoft.com/office/drawing/2014/main" id="{76C22B8A-61B3-40E9-A4D8-FF4C49A7262B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rot="5400000">
            <a:off x="3930393" y="3092669"/>
            <a:ext cx="902406" cy="3096676"/>
          </a:xfrm>
          <a:prstGeom prst="curvedConnector3">
            <a:avLst>
              <a:gd name="adj1" fmla="val 50000"/>
            </a:avLst>
          </a:prstGeom>
          <a:ln>
            <a:solidFill>
              <a:srgbClr val="0098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curvado 59">
            <a:extLst>
              <a:ext uri="{FF2B5EF4-FFF2-40B4-BE49-F238E27FC236}">
                <a16:creationId xmlns:a16="http://schemas.microsoft.com/office/drawing/2014/main" id="{24AEC622-DDA6-4B6C-BF3E-EBE3F1E573B4}"/>
              </a:ext>
            </a:extLst>
          </p:cNvPr>
          <p:cNvCxnSpPr/>
          <p:nvPr/>
        </p:nvCxnSpPr>
        <p:spPr>
          <a:xfrm rot="16200000" flipH="1">
            <a:off x="6810620" y="3301104"/>
            <a:ext cx="910421" cy="2671792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curvado 62">
            <a:extLst>
              <a:ext uri="{FF2B5EF4-FFF2-40B4-BE49-F238E27FC236}">
                <a16:creationId xmlns:a16="http://schemas.microsoft.com/office/drawing/2014/main" id="{DA7CB8BC-EAB5-4798-BA8C-7430B6A4945F}"/>
              </a:ext>
            </a:extLst>
          </p:cNvPr>
          <p:cNvCxnSpPr/>
          <p:nvPr/>
        </p:nvCxnSpPr>
        <p:spPr>
          <a:xfrm rot="16200000" flipH="1">
            <a:off x="5786314" y="4325409"/>
            <a:ext cx="910421" cy="623181"/>
          </a:xfrm>
          <a:prstGeom prst="curvedConnector3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curvado 63">
            <a:extLst>
              <a:ext uri="{FF2B5EF4-FFF2-40B4-BE49-F238E27FC236}">
                <a16:creationId xmlns:a16="http://schemas.microsoft.com/office/drawing/2014/main" id="{4BFF300A-7D18-4615-B9B3-100F2FE94FB4}"/>
              </a:ext>
            </a:extLst>
          </p:cNvPr>
          <p:cNvCxnSpPr/>
          <p:nvPr/>
        </p:nvCxnSpPr>
        <p:spPr>
          <a:xfrm rot="5400000">
            <a:off x="4832257" y="3986519"/>
            <a:ext cx="902406" cy="1292949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curvado 65">
            <a:extLst>
              <a:ext uri="{FF2B5EF4-FFF2-40B4-BE49-F238E27FC236}">
                <a16:creationId xmlns:a16="http://schemas.microsoft.com/office/drawing/2014/main" id="{ECAE4E4E-7CE5-4E56-B4CE-36DC1FCDC8B6}"/>
              </a:ext>
            </a:extLst>
          </p:cNvPr>
          <p:cNvCxnSpPr/>
          <p:nvPr/>
        </p:nvCxnSpPr>
        <p:spPr>
          <a:xfrm rot="5400000">
            <a:off x="3930393" y="3084655"/>
            <a:ext cx="902406" cy="3096676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95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A73FF9E-E3C3-440B-9682-5DE16D0FA224}"/>
              </a:ext>
            </a:extLst>
          </p:cNvPr>
          <p:cNvSpPr/>
          <p:nvPr/>
        </p:nvSpPr>
        <p:spPr>
          <a:xfrm>
            <a:off x="1782826" y="1447253"/>
            <a:ext cx="8777219" cy="1224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4400" b="1" dirty="0">
                <a:latin typeface="+mj-lt"/>
              </a:rPr>
              <a:t>¿A quiénes se eligen?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dirty="0"/>
              <a:t>Consejeros Municipales y Locales de Juventud.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D660F01-1A13-4E56-99C0-968805393A2D}"/>
              </a:ext>
            </a:extLst>
          </p:cNvPr>
          <p:cNvSpPr/>
          <p:nvPr/>
        </p:nvSpPr>
        <p:spPr>
          <a:xfrm>
            <a:off x="2167986" y="3089469"/>
            <a:ext cx="2733623" cy="17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just">
              <a:lnSpc>
                <a:spcPct val="107000"/>
              </a:lnSpc>
              <a:spcAft>
                <a:spcPts val="0"/>
              </a:spcAft>
            </a:pPr>
            <a:r>
              <a:rPr lang="es-CO" sz="2000" dirty="0"/>
              <a:t>Municipales: en todos los municipios del país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(excepto San Andrés isla y Distritos)</a:t>
            </a:r>
            <a:r>
              <a:rPr lang="es-CO" sz="2000" dirty="0"/>
              <a:t>. </a:t>
            </a:r>
            <a:r>
              <a:rPr lang="es-CO" sz="2400" b="1" dirty="0">
                <a:solidFill>
                  <a:schemeClr val="accent3">
                    <a:lumMod val="75000"/>
                  </a:schemeClr>
                </a:solidFill>
              </a:rPr>
              <a:t>1.097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6EAC6-0C33-43BA-BC3C-FEDAE31E5FD5}"/>
              </a:ext>
            </a:extLst>
          </p:cNvPr>
          <p:cNvSpPr/>
          <p:nvPr/>
        </p:nvSpPr>
        <p:spPr>
          <a:xfrm>
            <a:off x="6435611" y="3257300"/>
            <a:ext cx="4394263" cy="1710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ctr">
              <a:lnSpc>
                <a:spcPct val="107000"/>
              </a:lnSpc>
              <a:spcAft>
                <a:spcPts val="800"/>
              </a:spcAft>
            </a:pPr>
            <a:r>
              <a:rPr lang="es-CO" sz="2000" dirty="0"/>
              <a:t>Locales: los municipios cobijados por el régimen administrativo de los Distritos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(Barranquilla, Bogotá, Buenaventura (*), Cartagena y Santa Marta)</a:t>
            </a:r>
            <a:r>
              <a:rPr lang="es-CO" sz="1600" dirty="0"/>
              <a:t>. </a:t>
            </a:r>
            <a:r>
              <a:rPr lang="es-CO" sz="2400" b="1" dirty="0">
                <a:solidFill>
                  <a:schemeClr val="accent3">
                    <a:lumMod val="75000"/>
                  </a:schemeClr>
                </a:solidFill>
              </a:rPr>
              <a:t>33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3FDE7B-D369-4788-9099-A22F8AEB58D6}"/>
              </a:ext>
            </a:extLst>
          </p:cNvPr>
          <p:cNvSpPr txBox="1"/>
          <p:nvPr/>
        </p:nvSpPr>
        <p:spPr>
          <a:xfrm>
            <a:off x="1191025" y="2970087"/>
            <a:ext cx="1110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chemeClr val="bg1">
                    <a:lumMod val="85000"/>
                  </a:schemeClr>
                </a:solidFill>
              </a:rPr>
              <a:t>1.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8283E2-0B74-428C-AF3F-DB96F2C0E08C}"/>
              </a:ext>
            </a:extLst>
          </p:cNvPr>
          <p:cNvSpPr txBox="1"/>
          <p:nvPr/>
        </p:nvSpPr>
        <p:spPr>
          <a:xfrm>
            <a:off x="5520472" y="3089469"/>
            <a:ext cx="1110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chemeClr val="bg1">
                    <a:lumMod val="85000"/>
                  </a:schemeClr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67685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BB76494-EED9-432C-A96D-61AFDA7CE505}"/>
              </a:ext>
            </a:extLst>
          </p:cNvPr>
          <p:cNvSpPr txBox="1"/>
          <p:nvPr/>
        </p:nvSpPr>
        <p:spPr>
          <a:xfrm>
            <a:off x="1599551" y="1050892"/>
            <a:ext cx="862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4000" dirty="0">
                <a:effectLst/>
                <a:cs typeface="+mn-cs"/>
              </a:rPr>
              <a:t>Proceso Electoral - Calendario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A561C99-F89B-44F1-8CB8-DAA6B8B32BDD}"/>
              </a:ext>
            </a:extLst>
          </p:cNvPr>
          <p:cNvGrpSpPr/>
          <p:nvPr/>
        </p:nvGrpSpPr>
        <p:grpSpPr>
          <a:xfrm>
            <a:off x="418399" y="1876508"/>
            <a:ext cx="10840647" cy="4761607"/>
            <a:chOff x="863673" y="1673942"/>
            <a:chExt cx="10376492" cy="4614316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FA4BCB5-D81C-4974-933F-AAC5DAD51C09}"/>
                </a:ext>
              </a:extLst>
            </p:cNvPr>
            <p:cNvGrpSpPr/>
            <p:nvPr/>
          </p:nvGrpSpPr>
          <p:grpSpPr>
            <a:xfrm>
              <a:off x="1923950" y="1673942"/>
              <a:ext cx="9316215" cy="4614316"/>
              <a:chOff x="649057" y="1934470"/>
              <a:chExt cx="11247655" cy="4698242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E997DD9A-2A42-41BF-B8D7-D94693CA8E4A}"/>
                  </a:ext>
                </a:extLst>
              </p:cNvPr>
              <p:cNvSpPr/>
              <p:nvPr/>
            </p:nvSpPr>
            <p:spPr>
              <a:xfrm>
                <a:off x="3987476" y="1934470"/>
                <a:ext cx="3704729" cy="4105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dirty="0">
                    <a:solidFill>
                      <a:schemeClr val="tx1"/>
                    </a:solidFill>
                  </a:rPr>
                  <a:t>Consejos Municipales y Locales 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39F2FD9-7685-4CED-8C45-5392D9E72554}"/>
                  </a:ext>
                </a:extLst>
              </p:cNvPr>
              <p:cNvSpPr/>
              <p:nvPr/>
            </p:nvSpPr>
            <p:spPr>
              <a:xfrm>
                <a:off x="3135435" y="4077379"/>
                <a:ext cx="1368882" cy="6681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dirty="0">
                    <a:solidFill>
                      <a:schemeClr val="tx1"/>
                    </a:solidFill>
                  </a:rPr>
                  <a:t>Inscripción de candidatos</a:t>
                </a: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831F761-635E-4E9A-9A47-664A04CD4ADE}"/>
                  </a:ext>
                </a:extLst>
              </p:cNvPr>
              <p:cNvSpPr/>
              <p:nvPr/>
            </p:nvSpPr>
            <p:spPr>
              <a:xfrm>
                <a:off x="4850931" y="4153582"/>
                <a:ext cx="2181233" cy="49462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dirty="0">
                    <a:solidFill>
                      <a:schemeClr val="tx1"/>
                    </a:solidFill>
                  </a:rPr>
                  <a:t>Listas de Jóvenes Independientes</a:t>
                </a: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B831C2A2-7607-44A5-98C3-FD580111B7D2}"/>
                  </a:ext>
                </a:extLst>
              </p:cNvPr>
              <p:cNvSpPr/>
              <p:nvPr/>
            </p:nvSpPr>
            <p:spPr>
              <a:xfrm>
                <a:off x="4850931" y="4816930"/>
                <a:ext cx="2181233" cy="45720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dirty="0">
                    <a:solidFill>
                      <a:schemeClr val="tx1"/>
                    </a:solidFill>
                  </a:rPr>
                  <a:t>Procesos y Prácticas Organizativas</a:t>
                </a: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C15B71A4-02CA-42AC-A51E-61DD8E69D6CF}"/>
                  </a:ext>
                </a:extLst>
              </p:cNvPr>
              <p:cNvSpPr/>
              <p:nvPr/>
            </p:nvSpPr>
            <p:spPr>
              <a:xfrm>
                <a:off x="4850931" y="3614066"/>
                <a:ext cx="2181233" cy="4408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dirty="0">
                    <a:solidFill>
                      <a:schemeClr val="tx1"/>
                    </a:solidFill>
                  </a:rPr>
                  <a:t>Partidos y Movimientos Políticos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AE6A414F-1E06-4D54-8A7D-4E4B2A4EF39F}"/>
                  </a:ext>
                </a:extLst>
              </p:cNvPr>
              <p:cNvSpPr/>
              <p:nvPr/>
            </p:nvSpPr>
            <p:spPr>
              <a:xfrm>
                <a:off x="5145529" y="5579607"/>
                <a:ext cx="1467279" cy="105310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dirty="0">
                    <a:solidFill>
                      <a:schemeClr val="tx1"/>
                    </a:solidFill>
                  </a:rPr>
                  <a:t>De 7 a 17 curules por proveer por Consejo, de acuerdo a la población  </a:t>
                </a:r>
              </a:p>
            </p:txBody>
          </p:sp>
          <p:cxnSp>
            <p:nvCxnSpPr>
              <p:cNvPr id="21" name="Conector angular 22">
                <a:extLst>
                  <a:ext uri="{FF2B5EF4-FFF2-40B4-BE49-F238E27FC236}">
                    <a16:creationId xmlns:a16="http://schemas.microsoft.com/office/drawing/2014/main" id="{FD43AC7E-1310-4B1E-AAF2-549E15324FB0}"/>
                  </a:ext>
                </a:extLst>
              </p:cNvPr>
              <p:cNvCxnSpPr>
                <a:endCxn id="19" idx="1"/>
              </p:cNvCxnSpPr>
              <p:nvPr/>
            </p:nvCxnSpPr>
            <p:spPr>
              <a:xfrm flipV="1">
                <a:off x="4625058" y="3834504"/>
                <a:ext cx="225873" cy="576932"/>
              </a:xfrm>
              <a:prstGeom prst="bentConnector3">
                <a:avLst>
                  <a:gd name="adj1" fmla="val 993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Conector angular 23">
                <a:extLst>
                  <a:ext uri="{FF2B5EF4-FFF2-40B4-BE49-F238E27FC236}">
                    <a16:creationId xmlns:a16="http://schemas.microsoft.com/office/drawing/2014/main" id="{B3208F6C-731F-4C0C-99D9-D3DBF2138E1B}"/>
                  </a:ext>
                </a:extLst>
              </p:cNvPr>
              <p:cNvCxnSpPr>
                <a:endCxn id="18" idx="1"/>
              </p:cNvCxnSpPr>
              <p:nvPr/>
            </p:nvCxnSpPr>
            <p:spPr>
              <a:xfrm>
                <a:off x="4625058" y="4411436"/>
                <a:ext cx="225873" cy="634095"/>
              </a:xfrm>
              <a:prstGeom prst="bentConnector3">
                <a:avLst>
                  <a:gd name="adj1" fmla="val 993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Conector recto de flecha 22">
                <a:extLst>
                  <a:ext uri="{FF2B5EF4-FFF2-40B4-BE49-F238E27FC236}">
                    <a16:creationId xmlns:a16="http://schemas.microsoft.com/office/drawing/2014/main" id="{2D3D693E-D69B-47C3-B808-93C753C49EE3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 flipV="1">
                <a:off x="4504316" y="4400897"/>
                <a:ext cx="335728" cy="10538"/>
              </a:xfrm>
              <a:prstGeom prst="straightConnector1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Conector angular 25">
                <a:extLst>
                  <a:ext uri="{FF2B5EF4-FFF2-40B4-BE49-F238E27FC236}">
                    <a16:creationId xmlns:a16="http://schemas.microsoft.com/office/drawing/2014/main" id="{A8264FB7-7A2E-44B4-A65D-A44BCAC07752}"/>
                  </a:ext>
                </a:extLst>
              </p:cNvPr>
              <p:cNvCxnSpPr>
                <a:cxnSpLocks/>
                <a:stCxn id="15" idx="2"/>
                <a:endCxn id="35" idx="0"/>
              </p:cNvCxnSpPr>
              <p:nvPr/>
            </p:nvCxnSpPr>
            <p:spPr>
              <a:xfrm rot="5400000">
                <a:off x="2922867" y="288878"/>
                <a:ext cx="860881" cy="4973069"/>
              </a:xfrm>
              <a:prstGeom prst="bentConnector3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Conector angular 26">
                <a:extLst>
                  <a:ext uri="{FF2B5EF4-FFF2-40B4-BE49-F238E27FC236}">
                    <a16:creationId xmlns:a16="http://schemas.microsoft.com/office/drawing/2014/main" id="{2B869E04-A561-48D5-AD66-41DA81C3EC21}"/>
                  </a:ext>
                </a:extLst>
              </p:cNvPr>
              <p:cNvCxnSpPr>
                <a:cxnSpLocks/>
                <a:stCxn id="15" idx="2"/>
                <a:endCxn id="36" idx="0"/>
              </p:cNvCxnSpPr>
              <p:nvPr/>
            </p:nvCxnSpPr>
            <p:spPr>
              <a:xfrm rot="5400000">
                <a:off x="4382935" y="1759824"/>
                <a:ext cx="871759" cy="2042054"/>
              </a:xfrm>
              <a:prstGeom prst="bentConnector3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Abrir llave 25">
                <a:extLst>
                  <a:ext uri="{FF2B5EF4-FFF2-40B4-BE49-F238E27FC236}">
                    <a16:creationId xmlns:a16="http://schemas.microsoft.com/office/drawing/2014/main" id="{B360B001-6CF9-4700-9298-5F45F4619292}"/>
                  </a:ext>
                </a:extLst>
              </p:cNvPr>
              <p:cNvSpPr/>
              <p:nvPr/>
            </p:nvSpPr>
            <p:spPr>
              <a:xfrm rot="16200000">
                <a:off x="5856687" y="4349560"/>
                <a:ext cx="169720" cy="2061042"/>
              </a:xfrm>
              <a:prstGeom prst="leftBrac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200" dirty="0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EE1BC3A5-5D7F-4F16-A54C-C4BF94350D0F}"/>
                  </a:ext>
                </a:extLst>
              </p:cNvPr>
              <p:cNvSpPr/>
              <p:nvPr/>
            </p:nvSpPr>
            <p:spPr>
              <a:xfrm>
                <a:off x="6879751" y="5845625"/>
                <a:ext cx="1320327" cy="45720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dirty="0">
                    <a:solidFill>
                      <a:schemeClr val="tx1"/>
                    </a:solidFill>
                  </a:rPr>
                  <a:t>Recolección de apoyos</a:t>
                </a:r>
              </a:p>
            </p:txBody>
          </p:sp>
          <p:cxnSp>
            <p:nvCxnSpPr>
              <p:cNvPr id="28" name="Conector angular 29">
                <a:extLst>
                  <a:ext uri="{FF2B5EF4-FFF2-40B4-BE49-F238E27FC236}">
                    <a16:creationId xmlns:a16="http://schemas.microsoft.com/office/drawing/2014/main" id="{ED3309F3-384C-4378-9512-DD2D39849E55}"/>
                  </a:ext>
                </a:extLst>
              </p:cNvPr>
              <p:cNvCxnSpPr>
                <a:cxnSpLocks/>
                <a:stCxn id="17" idx="3"/>
                <a:endCxn id="27" idx="0"/>
              </p:cNvCxnSpPr>
              <p:nvPr/>
            </p:nvCxnSpPr>
            <p:spPr>
              <a:xfrm>
                <a:off x="7032164" y="4400894"/>
                <a:ext cx="507751" cy="1444731"/>
              </a:xfrm>
              <a:prstGeom prst="bentConnector2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8B52182E-A887-4082-98AE-0EDE0449DA92}"/>
                  </a:ext>
                </a:extLst>
              </p:cNvPr>
              <p:cNvSpPr/>
              <p:nvPr/>
            </p:nvSpPr>
            <p:spPr>
              <a:xfrm>
                <a:off x="7784641" y="3684818"/>
                <a:ext cx="1368881" cy="6681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dirty="0">
                    <a:solidFill>
                      <a:schemeClr val="tx1"/>
                    </a:solidFill>
                  </a:rPr>
                  <a:t>Jurados de votación</a:t>
                </a:r>
              </a:p>
            </p:txBody>
          </p:sp>
          <p:cxnSp>
            <p:nvCxnSpPr>
              <p:cNvPr id="30" name="Conector angular 34">
                <a:extLst>
                  <a:ext uri="{FF2B5EF4-FFF2-40B4-BE49-F238E27FC236}">
                    <a16:creationId xmlns:a16="http://schemas.microsoft.com/office/drawing/2014/main" id="{92E9021D-39C0-4109-85EA-C144916BBD77}"/>
                  </a:ext>
                </a:extLst>
              </p:cNvPr>
              <p:cNvCxnSpPr>
                <a:cxnSpLocks/>
                <a:stCxn id="15" idx="2"/>
                <a:endCxn id="38" idx="0"/>
              </p:cNvCxnSpPr>
              <p:nvPr/>
            </p:nvCxnSpPr>
            <p:spPr>
              <a:xfrm rot="16200000" flipH="1">
                <a:off x="7575055" y="609757"/>
                <a:ext cx="849996" cy="4320425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E7EF33B2-DBCA-4542-AC29-66241EA46FA9}"/>
                  </a:ext>
                </a:extLst>
              </p:cNvPr>
              <p:cNvSpPr/>
              <p:nvPr/>
            </p:nvSpPr>
            <p:spPr>
              <a:xfrm>
                <a:off x="10527832" y="4931928"/>
                <a:ext cx="1368880" cy="6681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dirty="0">
                    <a:solidFill>
                      <a:schemeClr val="tx1"/>
                    </a:solidFill>
                  </a:rPr>
                  <a:t>Comisiones escrutadoras</a:t>
                </a:r>
              </a:p>
            </p:txBody>
          </p:sp>
          <p:cxnSp>
            <p:nvCxnSpPr>
              <p:cNvPr id="32" name="Conector angular 37">
                <a:extLst>
                  <a:ext uri="{FF2B5EF4-FFF2-40B4-BE49-F238E27FC236}">
                    <a16:creationId xmlns:a16="http://schemas.microsoft.com/office/drawing/2014/main" id="{FBABACEB-13C9-4D9C-8B74-D78F45455B89}"/>
                  </a:ext>
                </a:extLst>
              </p:cNvPr>
              <p:cNvCxnSpPr/>
              <p:nvPr/>
            </p:nvCxnSpPr>
            <p:spPr>
              <a:xfrm rot="16200000" flipH="1">
                <a:off x="9852158" y="3081068"/>
                <a:ext cx="1664319" cy="105591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918F5636-D9AF-49EA-975F-0AFD7E9B35E1}"/>
                  </a:ext>
                </a:extLst>
              </p:cNvPr>
              <p:cNvSpPr/>
              <p:nvPr/>
            </p:nvSpPr>
            <p:spPr>
              <a:xfrm>
                <a:off x="7852682" y="4642769"/>
                <a:ext cx="1300619" cy="72139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dirty="0">
                    <a:solidFill>
                      <a:schemeClr val="tx1"/>
                    </a:solidFill>
                  </a:rPr>
                  <a:t>Designación, notificación  y</a:t>
                </a:r>
              </a:p>
              <a:p>
                <a:pPr algn="ctr"/>
                <a:r>
                  <a:rPr lang="es-CO" sz="1200" dirty="0">
                    <a:solidFill>
                      <a:schemeClr val="tx1"/>
                    </a:solidFill>
                  </a:rPr>
                  <a:t>capacitación</a:t>
                </a:r>
              </a:p>
            </p:txBody>
          </p:sp>
          <p:cxnSp>
            <p:nvCxnSpPr>
              <p:cNvPr id="34" name="Conector recto de flecha 33">
                <a:extLst>
                  <a:ext uri="{FF2B5EF4-FFF2-40B4-BE49-F238E27FC236}">
                    <a16:creationId xmlns:a16="http://schemas.microsoft.com/office/drawing/2014/main" id="{CEDD32CF-5414-4948-93E9-EB0092E1B64B}"/>
                  </a:ext>
                </a:extLst>
              </p:cNvPr>
              <p:cNvCxnSpPr>
                <a:cxnSpLocks/>
                <a:stCxn id="29" idx="2"/>
                <a:endCxn id="33" idx="0"/>
              </p:cNvCxnSpPr>
              <p:nvPr/>
            </p:nvCxnSpPr>
            <p:spPr>
              <a:xfrm>
                <a:off x="8469082" y="4352931"/>
                <a:ext cx="33910" cy="289838"/>
              </a:xfrm>
              <a:prstGeom prst="straightConnector1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2F80E765-9AC5-482C-A35B-733B18712AFF}"/>
                  </a:ext>
                </a:extLst>
              </p:cNvPr>
              <p:cNvSpPr/>
              <p:nvPr/>
            </p:nvSpPr>
            <p:spPr>
              <a:xfrm>
                <a:off x="649057" y="3205853"/>
                <a:ext cx="435429" cy="370115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8E104F3F-7A42-4DAD-AD09-F915FF420D63}"/>
                  </a:ext>
                </a:extLst>
              </p:cNvPr>
              <p:cNvSpPr/>
              <p:nvPr/>
            </p:nvSpPr>
            <p:spPr>
              <a:xfrm>
                <a:off x="3572059" y="3216731"/>
                <a:ext cx="451454" cy="370115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67B674BE-E5A0-4438-93BD-3E6AA09D9589}"/>
                  </a:ext>
                </a:extLst>
              </p:cNvPr>
              <p:cNvSpPr/>
              <p:nvPr/>
            </p:nvSpPr>
            <p:spPr>
              <a:xfrm>
                <a:off x="8207824" y="3205846"/>
                <a:ext cx="426096" cy="370115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FD4338D7-02AC-4682-A9E7-576B9697DCCE}"/>
                  </a:ext>
                </a:extLst>
              </p:cNvPr>
              <p:cNvSpPr/>
              <p:nvPr/>
            </p:nvSpPr>
            <p:spPr>
              <a:xfrm>
                <a:off x="9930713" y="3194968"/>
                <a:ext cx="459105" cy="370115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712D1EDA-A8DA-4D0E-BF46-368509CF56C3}"/>
                  </a:ext>
                </a:extLst>
              </p:cNvPr>
              <p:cNvSpPr/>
              <p:nvPr/>
            </p:nvSpPr>
            <p:spPr>
              <a:xfrm>
                <a:off x="10951016" y="4457711"/>
                <a:ext cx="522513" cy="370115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BA409B76-7245-43D5-9423-33B3776741CD}"/>
                  </a:ext>
                </a:extLst>
              </p:cNvPr>
              <p:cNvSpPr/>
              <p:nvPr/>
            </p:nvSpPr>
            <p:spPr>
              <a:xfrm>
                <a:off x="9582134" y="3752941"/>
                <a:ext cx="1368882" cy="6681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200" dirty="0">
                    <a:solidFill>
                      <a:schemeClr val="tx1"/>
                    </a:solidFill>
                  </a:rPr>
                  <a:t>Elección</a:t>
                </a:r>
              </a:p>
            </p:txBody>
          </p:sp>
        </p:grpSp>
        <p:cxnSp>
          <p:nvCxnSpPr>
            <p:cNvPr id="7" name="Conector angular 3">
              <a:extLst>
                <a:ext uri="{FF2B5EF4-FFF2-40B4-BE49-F238E27FC236}">
                  <a16:creationId xmlns:a16="http://schemas.microsoft.com/office/drawing/2014/main" id="{ECC83734-F8F0-4153-8DF8-28FAD7EE3B50}"/>
                </a:ext>
              </a:extLst>
            </p:cNvPr>
            <p:cNvCxnSpPr>
              <a:stCxn id="15" idx="2"/>
              <a:endCxn id="37" idx="0"/>
            </p:cNvCxnSpPr>
            <p:nvPr/>
          </p:nvCxnSpPr>
          <p:spPr>
            <a:xfrm rot="16200000" flipH="1">
              <a:off x="6869536" y="1430949"/>
              <a:ext cx="845496" cy="2137819"/>
            </a:xfrm>
            <a:prstGeom prst="bentConnector3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7648889-99D4-4C68-AE98-3DBC81EE85D1}"/>
                </a:ext>
              </a:extLst>
            </p:cNvPr>
            <p:cNvSpPr/>
            <p:nvPr/>
          </p:nvSpPr>
          <p:spPr>
            <a:xfrm>
              <a:off x="863673" y="3772567"/>
              <a:ext cx="1181151" cy="668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tx1"/>
                  </a:solidFill>
                </a:rPr>
                <a:t>Inscripción de jóvenes de 14 a 17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2211612-CF4D-4152-ACD9-910261DC3302}"/>
                </a:ext>
              </a:extLst>
            </p:cNvPr>
            <p:cNvSpPr/>
            <p:nvPr/>
          </p:nvSpPr>
          <p:spPr>
            <a:xfrm>
              <a:off x="2509733" y="3772566"/>
              <a:ext cx="1181151" cy="668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tx1"/>
                  </a:solidFill>
                </a:rPr>
                <a:t>Censo Electoral de 18 a 28</a:t>
              </a:r>
            </a:p>
          </p:txBody>
        </p:sp>
        <p:sp>
          <p:nvSpPr>
            <p:cNvPr id="10" name="Más 4">
              <a:extLst>
                <a:ext uri="{FF2B5EF4-FFF2-40B4-BE49-F238E27FC236}">
                  <a16:creationId xmlns:a16="http://schemas.microsoft.com/office/drawing/2014/main" id="{C10DA8EE-E871-497F-961F-222C354ACE96}"/>
                </a:ext>
              </a:extLst>
            </p:cNvPr>
            <p:cNvSpPr/>
            <p:nvPr/>
          </p:nvSpPr>
          <p:spPr>
            <a:xfrm>
              <a:off x="2122625" y="3995830"/>
              <a:ext cx="275096" cy="241197"/>
            </a:xfrm>
            <a:prstGeom prst="mathPlus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Conector angular 6">
              <a:extLst>
                <a:ext uri="{FF2B5EF4-FFF2-40B4-BE49-F238E27FC236}">
                  <a16:creationId xmlns:a16="http://schemas.microsoft.com/office/drawing/2014/main" id="{025B7926-BC8E-436D-BEA1-FF1384ED4EC8}"/>
                </a:ext>
              </a:extLst>
            </p:cNvPr>
            <p:cNvCxnSpPr>
              <a:stCxn id="35" idx="4"/>
            </p:cNvCxnSpPr>
            <p:nvPr/>
          </p:nvCxnSpPr>
          <p:spPr>
            <a:xfrm rot="5400000">
              <a:off x="1647698" y="3299953"/>
              <a:ext cx="470417" cy="442747"/>
            </a:xfrm>
            <a:prstGeom prst="bentConnector3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Conector angular 8">
              <a:extLst>
                <a:ext uri="{FF2B5EF4-FFF2-40B4-BE49-F238E27FC236}">
                  <a16:creationId xmlns:a16="http://schemas.microsoft.com/office/drawing/2014/main" id="{1D18CC12-5C6F-441F-BCDE-9725406E8090}"/>
                </a:ext>
              </a:extLst>
            </p:cNvPr>
            <p:cNvCxnSpPr>
              <a:stCxn id="35" idx="4"/>
              <a:endCxn id="9" idx="0"/>
            </p:cNvCxnSpPr>
            <p:nvPr/>
          </p:nvCxnSpPr>
          <p:spPr>
            <a:xfrm rot="16200000" flipH="1">
              <a:off x="2356279" y="3016566"/>
              <a:ext cx="504000" cy="1008000"/>
            </a:xfrm>
            <a:prstGeom prst="bentConnector3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AE7AAF5E-7EA8-44F4-B1FE-E526F98AF355}"/>
                </a:ext>
              </a:extLst>
            </p:cNvPr>
            <p:cNvCxnSpPr>
              <a:stCxn id="36" idx="4"/>
              <a:endCxn id="16" idx="0"/>
            </p:cNvCxnSpPr>
            <p:nvPr/>
          </p:nvCxnSpPr>
          <p:spPr>
            <a:xfrm>
              <a:off x="4531982" y="3296802"/>
              <a:ext cx="0" cy="481770"/>
            </a:xfrm>
            <a:prstGeom prst="straightConnector1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85DA81C1-8331-466B-B789-80F1D907CF33}"/>
                </a:ext>
              </a:extLst>
            </p:cNvPr>
            <p:cNvCxnSpPr>
              <a:stCxn id="38" idx="4"/>
              <a:endCxn id="40" idx="0"/>
            </p:cNvCxnSpPr>
            <p:nvPr/>
          </p:nvCxnSpPr>
          <p:spPr>
            <a:xfrm>
              <a:off x="9801900" y="3275427"/>
              <a:ext cx="0" cy="184502"/>
            </a:xfrm>
            <a:prstGeom prst="straightConnector1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4104C203-E8CF-4928-A2C2-FFF054C7B053}"/>
              </a:ext>
            </a:extLst>
          </p:cNvPr>
          <p:cNvGrpSpPr/>
          <p:nvPr/>
        </p:nvGrpSpPr>
        <p:grpSpPr>
          <a:xfrm rot="10800000">
            <a:off x="1164499" y="4781652"/>
            <a:ext cx="1450746" cy="504000"/>
            <a:chOff x="1813933" y="3420966"/>
            <a:chExt cx="1450746" cy="504000"/>
          </a:xfrm>
        </p:grpSpPr>
        <p:cxnSp>
          <p:nvCxnSpPr>
            <p:cNvPr id="42" name="Conector angular 6">
              <a:extLst>
                <a:ext uri="{FF2B5EF4-FFF2-40B4-BE49-F238E27FC236}">
                  <a16:creationId xmlns:a16="http://schemas.microsoft.com/office/drawing/2014/main" id="{D70B8C82-EB1B-4926-A5FF-DAED20846E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00098" y="3452353"/>
              <a:ext cx="470417" cy="442747"/>
            </a:xfrm>
            <a:prstGeom prst="bentConnector3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Conector angular 8">
              <a:extLst>
                <a:ext uri="{FF2B5EF4-FFF2-40B4-BE49-F238E27FC236}">
                  <a16:creationId xmlns:a16="http://schemas.microsoft.com/office/drawing/2014/main" id="{84B89FD1-C147-47D8-A111-303CDB56281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508679" y="3168966"/>
              <a:ext cx="504000" cy="1008000"/>
            </a:xfrm>
            <a:prstGeom prst="bentConnector3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Distinto de 43">
            <a:extLst>
              <a:ext uri="{FF2B5EF4-FFF2-40B4-BE49-F238E27FC236}">
                <a16:creationId xmlns:a16="http://schemas.microsoft.com/office/drawing/2014/main" id="{680C5836-1A5E-425A-9945-A650CDF39647}"/>
              </a:ext>
            </a:extLst>
          </p:cNvPr>
          <p:cNvSpPr/>
          <p:nvPr/>
        </p:nvSpPr>
        <p:spPr>
          <a:xfrm>
            <a:off x="1952448" y="5352454"/>
            <a:ext cx="370971" cy="350635"/>
          </a:xfrm>
          <a:prstGeom prst="mathNotEqual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9A361855-364C-4D06-A216-396CF6523E5B}"/>
              </a:ext>
            </a:extLst>
          </p:cNvPr>
          <p:cNvSpPr/>
          <p:nvPr/>
        </p:nvSpPr>
        <p:spPr>
          <a:xfrm>
            <a:off x="765304" y="5282587"/>
            <a:ext cx="1093601" cy="449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Congreso</a:t>
            </a:r>
          </a:p>
        </p:txBody>
      </p:sp>
    </p:spTree>
    <p:extLst>
      <p:ext uri="{BB962C8B-B14F-4D97-AF65-F5344CB8AC3E}">
        <p14:creationId xmlns:p14="http://schemas.microsoft.com/office/powerpoint/2010/main" val="36370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4FCA5A-0CC0-44BC-A0D6-C7CB53A12BB5}"/>
              </a:ext>
            </a:extLst>
          </p:cNvPr>
          <p:cNvSpPr txBox="1"/>
          <p:nvPr/>
        </p:nvSpPr>
        <p:spPr>
          <a:xfrm>
            <a:off x="603684" y="2679511"/>
            <a:ext cx="10825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CENSO ELECTORAL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98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887</Words>
  <Application>Microsoft Office PowerPoint</Application>
  <PresentationFormat>Panorámica</PresentationFormat>
  <Paragraphs>162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¿Quiénes pueden postular las listas de candidatos?</vt:lpstr>
      <vt:lpstr>Presentación de PowerPoint</vt:lpstr>
      <vt:lpstr>Designación de las curules especiales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Elaboró:</vt:lpstr>
      <vt:lpstr>Gracias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antonia camargo berdugo</dc:creator>
  <cp:lastModifiedBy>Orlando Garcia Rodriguez</cp:lastModifiedBy>
  <cp:revision>134</cp:revision>
  <dcterms:created xsi:type="dcterms:W3CDTF">2021-04-07T05:17:00Z</dcterms:created>
  <dcterms:modified xsi:type="dcterms:W3CDTF">2021-07-01T13:26:14Z</dcterms:modified>
</cp:coreProperties>
</file>